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8" r:id="rId3"/>
    <p:sldId id="269" r:id="rId4"/>
    <p:sldId id="257" r:id="rId5"/>
    <p:sldId id="258" r:id="rId6"/>
    <p:sldId id="259" r:id="rId7"/>
    <p:sldId id="260" r:id="rId8"/>
    <p:sldId id="261" r:id="rId9"/>
    <p:sldId id="263" r:id="rId10"/>
    <p:sldId id="266" r:id="rId11"/>
    <p:sldId id="262" r:id="rId12"/>
    <p:sldId id="265" r:id="rId13"/>
    <p:sldId id="264"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D9B8D-B6A0-147B-2877-58024E1F8CE6}" v="4" dt="2025-09-25T14:16:00.100"/>
    <p1510:client id="{1FF00349-D470-98FA-A20A-75261528825F}" v="10" dt="2025-09-25T00:49:49.026"/>
    <p1510:client id="{3C4B19B6-F89F-8D2B-7C1F-22A51CB4C0DA}" v="1" dt="2025-09-25T00:48:58.544"/>
    <p1510:client id="{41630A10-5C9C-E05E-B465-4349AFC2BE70}" v="206" dt="2025-09-24T21:11:12.230"/>
    <p1510:client id="{572AD1AA-1E1F-B74C-06A1-75B291101B4A}" v="6" dt="2025-09-26T00:41:15.590"/>
    <p1510:client id="{6B517CE0-E47F-A42B-8B29-1D9B5EA42902}" v="8" dt="2025-09-25T00:36:37.688"/>
    <p1510:client id="{A81BCEAC-179D-E021-AA1D-3272D1BA16D4}" v="14" dt="2025-09-24T12:40:06.104"/>
    <p1510:client id="{E8308F8C-5E90-532B-D0A6-B86CBB3531C5}" v="76" dt="2025-09-24T12:34:36.254"/>
    <p1510:client id="{FBF54142-C57E-3EBF-862D-0FE8353AF9FB}" v="149" dt="2025-09-25T01:00:29.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19T17:27:05.009"/>
    </inkml:context>
    <inkml:brush xml:id="br0">
      <inkml:brushProperty name="width" value="0.1" units="cm"/>
      <inkml:brushProperty name="height" value="0.1" units="cm"/>
    </inkml:brush>
  </inkml:definitions>
  <inkml:trace contextRef="#ctx0" brushRef="#br0">3623 6182 2621 0 0,'-7'-7'0'0'0,"-1"-8"0"0"0,-7-1 0 0 0,-7 7-2553 0 0,-6 0 2553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9/25/2025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124445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9/25/2025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91343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9/25/2025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65380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9/25/2025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64974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9/25/2025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69815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9/25/2025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5400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9/25/2025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09622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9/25/2025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49536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9/25/2025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97213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9/25/2025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16768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9/25/2025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6154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9/25/2025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6269800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57363"/>
            <a:ext cx="9144000" cy="2387600"/>
          </a:xfrm>
        </p:spPr>
        <p:txBody>
          <a:bodyPr vert="horz" lIns="91440" tIns="45720" rIns="91440" bIns="45720" rtlCol="0" anchor="ctr">
            <a:normAutofit/>
          </a:bodyPr>
          <a:lstStyle/>
          <a:p>
            <a:r>
              <a:rPr lang="en-US"/>
              <a:t>IT Architects</a:t>
            </a:r>
            <a:br>
              <a:rPr lang="en-US"/>
            </a:br>
            <a:r>
              <a:rPr lang="en-US" sz="4000"/>
              <a:t>Credit Card Fraud Detection</a:t>
            </a:r>
          </a:p>
        </p:txBody>
      </p:sp>
      <p:sp>
        <p:nvSpPr>
          <p:cNvPr id="3" name="Subtitle 2"/>
          <p:cNvSpPr>
            <a:spLocks noGrp="1"/>
          </p:cNvSpPr>
          <p:nvPr>
            <p:ph type="subTitle" idx="1"/>
          </p:nvPr>
        </p:nvSpPr>
        <p:spPr>
          <a:xfrm>
            <a:off x="1" y="3792539"/>
            <a:ext cx="12191999" cy="1737404"/>
          </a:xfrm>
        </p:spPr>
        <p:txBody>
          <a:bodyPr vert="horz" lIns="91440" tIns="45720" rIns="91440" bIns="45720" rtlCol="0" anchor="t">
            <a:normAutofit/>
          </a:bodyPr>
          <a:lstStyle/>
          <a:p>
            <a:r>
              <a:rPr lang="en-US"/>
              <a:t>Team 1: Arth Patel, Jay Patel, Tyler Helmrich, Xavier Jackson, Zenil </a:t>
            </a:r>
            <a:r>
              <a:rPr lang="en-US" err="1"/>
              <a:t>Moradia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287F-A0F1-4B57-1BDE-5DC1DAAD56B9}"/>
              </a:ext>
            </a:extLst>
          </p:cNvPr>
          <p:cNvSpPr>
            <a:spLocks noGrp="1"/>
          </p:cNvSpPr>
          <p:nvPr>
            <p:ph type="title"/>
          </p:nvPr>
        </p:nvSpPr>
        <p:spPr/>
        <p:txBody>
          <a:bodyPr/>
          <a:lstStyle/>
          <a:p>
            <a:r>
              <a:rPr lang="en-US"/>
              <a:t>Technologies Cont.</a:t>
            </a:r>
          </a:p>
        </p:txBody>
      </p:sp>
      <p:sp>
        <p:nvSpPr>
          <p:cNvPr id="3" name="Content Placeholder 2">
            <a:extLst>
              <a:ext uri="{FF2B5EF4-FFF2-40B4-BE49-F238E27FC236}">
                <a16:creationId xmlns:a16="http://schemas.microsoft.com/office/drawing/2014/main" id="{DD025EF3-0F13-F96D-010C-0167A3CA080A}"/>
              </a:ext>
            </a:extLst>
          </p:cNvPr>
          <p:cNvSpPr>
            <a:spLocks noGrp="1"/>
          </p:cNvSpPr>
          <p:nvPr>
            <p:ph idx="1"/>
          </p:nvPr>
        </p:nvSpPr>
        <p:spPr/>
        <p:txBody>
          <a:bodyPr vert="horz" lIns="91440" tIns="45720" rIns="91440" bIns="45720" rtlCol="0" anchor="t">
            <a:normAutofit/>
          </a:bodyPr>
          <a:lstStyle/>
          <a:p>
            <a:r>
              <a:rPr lang="en-US" sz="1400" dirty="0"/>
              <a:t>Deployment</a:t>
            </a:r>
          </a:p>
          <a:p>
            <a:pPr lvl="1">
              <a:buFont typeface="Courier New,monospace" panose="020B0604020202020204" pitchFamily="34" charset="0"/>
              <a:buChar char="o"/>
            </a:pPr>
            <a:r>
              <a:rPr lang="en-US" sz="1400" b="1" dirty="0" err="1">
                <a:ea typeface="+mn-lt"/>
                <a:cs typeface="+mn-lt"/>
              </a:rPr>
              <a:t>FastAPI</a:t>
            </a:r>
            <a:r>
              <a:rPr lang="en-US" sz="1400" dirty="0">
                <a:ea typeface="+mn-lt"/>
                <a:cs typeface="+mn-lt"/>
              </a:rPr>
              <a:t> – High-performance REST endpoints for batch or real-time scoring.</a:t>
            </a:r>
          </a:p>
          <a:p>
            <a:pPr lvl="1">
              <a:buFont typeface="Courier New,monospace" panose="020B0604020202020204" pitchFamily="34" charset="0"/>
              <a:buChar char="o"/>
            </a:pPr>
            <a:r>
              <a:rPr lang="en-US" sz="1400" b="1" dirty="0">
                <a:ea typeface="+mn-lt"/>
                <a:cs typeface="+mn-lt"/>
              </a:rPr>
              <a:t>Docker</a:t>
            </a:r>
            <a:r>
              <a:rPr lang="en-US" sz="1400" dirty="0">
                <a:ea typeface="+mn-lt"/>
                <a:cs typeface="+mn-lt"/>
              </a:rPr>
              <a:t> – Containerizes entire pipeline (preprocessing → model → API) for consistency.</a:t>
            </a:r>
          </a:p>
          <a:p>
            <a:pPr lvl="1">
              <a:buFont typeface="Courier New,monospace" panose="020B0604020202020204" pitchFamily="34" charset="0"/>
              <a:buChar char="o"/>
            </a:pPr>
            <a:r>
              <a:rPr lang="en-US" sz="1400" b="1" dirty="0">
                <a:ea typeface="+mn-lt"/>
                <a:cs typeface="+mn-lt"/>
              </a:rPr>
              <a:t>Kubernetes</a:t>
            </a:r>
            <a:r>
              <a:rPr lang="en-US" sz="1400" dirty="0">
                <a:ea typeface="+mn-lt"/>
                <a:cs typeface="+mn-lt"/>
              </a:rPr>
              <a:t> – </a:t>
            </a:r>
            <a:r>
              <a:rPr lang="en-US" sz="1400" dirty="0" err="1">
                <a:ea typeface="+mn-lt"/>
                <a:cs typeface="+mn-lt"/>
              </a:rPr>
              <a:t>Autoscale</a:t>
            </a:r>
            <a:r>
              <a:rPr lang="en-US" sz="1400" dirty="0">
                <a:ea typeface="+mn-lt"/>
                <a:cs typeface="+mn-lt"/>
              </a:rPr>
              <a:t> inference pods behind a load balancer; keeps service resilient.</a:t>
            </a:r>
          </a:p>
          <a:p>
            <a:pPr lvl="1">
              <a:buFont typeface="Courier New,monospace" panose="020B0604020202020204" pitchFamily="34" charset="0"/>
              <a:buChar char="o"/>
            </a:pPr>
            <a:r>
              <a:rPr lang="en-US" sz="1400" b="1" dirty="0">
                <a:ea typeface="+mn-lt"/>
                <a:cs typeface="+mn-lt"/>
              </a:rPr>
              <a:t>Terraform</a:t>
            </a:r>
            <a:r>
              <a:rPr lang="en-US" sz="1400" dirty="0">
                <a:ea typeface="+mn-lt"/>
                <a:cs typeface="+mn-lt"/>
              </a:rPr>
              <a:t> – Infrastructure-as-code to spin up cloud resources reproducibly (EKS/GKE/AKS, databases, VPCs).</a:t>
            </a:r>
            <a:endParaRPr lang="en-US" sz="1400" dirty="0"/>
          </a:p>
          <a:p>
            <a:pPr>
              <a:buFont typeface="Courier New,monospace" panose="020B0604020202020204" pitchFamily="34" charset="0"/>
              <a:buChar char="o"/>
            </a:pPr>
            <a:r>
              <a:rPr lang="en-US" sz="1400" dirty="0"/>
              <a:t>Collaboration</a:t>
            </a:r>
          </a:p>
          <a:p>
            <a:pPr lvl="1">
              <a:buFont typeface="Courier New,monospace" panose="020B0604020202020204" pitchFamily="34" charset="0"/>
              <a:buChar char="o"/>
            </a:pPr>
            <a:r>
              <a:rPr lang="en-US" sz="1400" b="1" dirty="0">
                <a:ea typeface="+mn-lt"/>
                <a:cs typeface="+mn-lt"/>
              </a:rPr>
              <a:t>GitHub / GitLab</a:t>
            </a:r>
            <a:r>
              <a:rPr lang="en-US" sz="1400" dirty="0">
                <a:ea typeface="+mn-lt"/>
                <a:cs typeface="+mn-lt"/>
              </a:rPr>
              <a:t> – Version control for code, issue tracking, and CI/CD integration with Actions or Runners.</a:t>
            </a:r>
            <a:endParaRPr lang="en-US" sz="1400" dirty="0"/>
          </a:p>
          <a:p>
            <a:pPr lvl="1">
              <a:buFont typeface="Courier New,monospace" panose="020B0604020202020204" pitchFamily="34" charset="0"/>
              <a:buChar char="o"/>
            </a:pPr>
            <a:r>
              <a:rPr lang="en-US" sz="1400" b="1"/>
              <a:t>WikiPages</a:t>
            </a:r>
          </a:p>
          <a:p>
            <a:pPr>
              <a:buFont typeface="Courier New,monospace" panose="020B0604020202020204" pitchFamily="34" charset="0"/>
              <a:buChar char="o"/>
            </a:pPr>
            <a:r>
              <a:rPr lang="en-US" sz="1400" dirty="0"/>
              <a:t>Data Storage &amp; Logging</a:t>
            </a:r>
          </a:p>
          <a:p>
            <a:pPr lvl="1">
              <a:buFont typeface="Courier New,monospace" panose="020B0604020202020204" pitchFamily="34" charset="0"/>
              <a:buChar char="o"/>
            </a:pPr>
            <a:r>
              <a:rPr lang="en-US" sz="1400" dirty="0"/>
              <a:t>MongoDB</a:t>
            </a:r>
          </a:p>
          <a:p>
            <a:endParaRPr lang="en-US" sz="1400"/>
          </a:p>
        </p:txBody>
      </p:sp>
    </p:spTree>
    <p:extLst>
      <p:ext uri="{BB962C8B-B14F-4D97-AF65-F5344CB8AC3E}">
        <p14:creationId xmlns:p14="http://schemas.microsoft.com/office/powerpoint/2010/main" val="57894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DCAB-5471-32E8-3607-3D0D21DAC93C}"/>
              </a:ext>
            </a:extLst>
          </p:cNvPr>
          <p:cNvSpPr>
            <a:spLocks noGrp="1"/>
          </p:cNvSpPr>
          <p:nvPr>
            <p:ph type="title"/>
          </p:nvPr>
        </p:nvSpPr>
        <p:spPr/>
        <p:txBody>
          <a:bodyPr/>
          <a:lstStyle/>
          <a:p>
            <a:r>
              <a:rPr lang="en-US"/>
              <a:t>Algorithms</a:t>
            </a:r>
          </a:p>
        </p:txBody>
      </p:sp>
      <p:sp>
        <p:nvSpPr>
          <p:cNvPr id="3" name="Content Placeholder 2">
            <a:extLst>
              <a:ext uri="{FF2B5EF4-FFF2-40B4-BE49-F238E27FC236}">
                <a16:creationId xmlns:a16="http://schemas.microsoft.com/office/drawing/2014/main" id="{B873E56B-6C24-A88A-FAEB-5FDBF6ECEDFF}"/>
              </a:ext>
            </a:extLst>
          </p:cNvPr>
          <p:cNvSpPr>
            <a:spLocks noGrp="1"/>
          </p:cNvSpPr>
          <p:nvPr>
            <p:ph idx="1"/>
          </p:nvPr>
        </p:nvSpPr>
        <p:spPr/>
        <p:txBody>
          <a:bodyPr vert="horz" lIns="91440" tIns="45720" rIns="91440" bIns="45720" rtlCol="0" anchor="t">
            <a:normAutofit/>
          </a:bodyPr>
          <a:lstStyle/>
          <a:p>
            <a:r>
              <a:rPr lang="en-US" sz="2400"/>
              <a:t>Random forest </a:t>
            </a:r>
            <a:endParaRPr lang="en-US"/>
          </a:p>
          <a:p>
            <a:r>
              <a:rPr lang="en-US" sz="2400"/>
              <a:t>Neural networks</a:t>
            </a:r>
            <a:endParaRPr lang="en-US"/>
          </a:p>
          <a:p>
            <a:r>
              <a:rPr lang="en-US" sz="2400"/>
              <a:t>Sequence model</a:t>
            </a:r>
            <a:endParaRPr lang="en-US"/>
          </a:p>
          <a:p>
            <a:r>
              <a:rPr lang="en-US" sz="2400"/>
              <a:t>Graph models like GNNs</a:t>
            </a:r>
            <a:endParaRPr lang="en-US"/>
          </a:p>
          <a:p>
            <a:r>
              <a:rPr lang="en-US" sz="2400"/>
              <a:t>Graph features and Tree models</a:t>
            </a:r>
            <a:endParaRPr lang="en-US"/>
          </a:p>
          <a:p>
            <a:r>
              <a:rPr lang="en-US" sz="2400"/>
              <a:t>Thresholding</a:t>
            </a:r>
            <a:endParaRPr lang="en-US"/>
          </a:p>
          <a:p>
            <a:pPr marL="0" indent="0">
              <a:buNone/>
            </a:pPr>
            <a:endParaRPr lang="en-US" sz="2400"/>
          </a:p>
          <a:p>
            <a:endParaRPr lang="en-US"/>
          </a:p>
        </p:txBody>
      </p:sp>
    </p:spTree>
    <p:extLst>
      <p:ext uri="{BB962C8B-B14F-4D97-AF65-F5344CB8AC3E}">
        <p14:creationId xmlns:p14="http://schemas.microsoft.com/office/powerpoint/2010/main" val="319454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A07D-6DDD-1DC9-AD54-E4B7A42D4DF1}"/>
              </a:ext>
            </a:extLst>
          </p:cNvPr>
          <p:cNvSpPr>
            <a:spLocks noGrp="1"/>
          </p:cNvSpPr>
          <p:nvPr>
            <p:ph type="title"/>
          </p:nvPr>
        </p:nvSpPr>
        <p:spPr/>
        <p:txBody>
          <a:bodyPr/>
          <a:lstStyle/>
          <a:p>
            <a:r>
              <a:rPr lang="en-US"/>
              <a:t>Team Working Agreement</a:t>
            </a:r>
          </a:p>
        </p:txBody>
      </p:sp>
      <p:sp>
        <p:nvSpPr>
          <p:cNvPr id="3" name="Content Placeholder 2">
            <a:extLst>
              <a:ext uri="{FF2B5EF4-FFF2-40B4-BE49-F238E27FC236}">
                <a16:creationId xmlns:a16="http://schemas.microsoft.com/office/drawing/2014/main" id="{E10E18D8-21EE-B8C0-A428-5747928DDFFA}"/>
              </a:ext>
            </a:extLst>
          </p:cNvPr>
          <p:cNvSpPr>
            <a:spLocks noGrp="1"/>
          </p:cNvSpPr>
          <p:nvPr>
            <p:ph idx="1"/>
          </p:nvPr>
        </p:nvSpPr>
        <p:spPr/>
        <p:txBody>
          <a:bodyPr vert="horz" lIns="91440" tIns="45720" rIns="91440" bIns="45720" rtlCol="0" anchor="t">
            <a:normAutofit/>
          </a:bodyPr>
          <a:lstStyle/>
          <a:p>
            <a:r>
              <a:rPr lang="en-US" sz="1800">
                <a:latin typeface="Aptos"/>
                <a:cs typeface="Arial"/>
              </a:rPr>
              <a:t>Introduction</a:t>
            </a:r>
            <a:endParaRPr lang="en-US" sz="1800">
              <a:latin typeface="Aptos"/>
            </a:endParaRPr>
          </a:p>
          <a:p>
            <a:pPr lvl="1">
              <a:buFont typeface="Courier New" panose="020B0604020202020204" pitchFamily="34" charset="0"/>
              <a:buChar char="o"/>
            </a:pPr>
            <a:r>
              <a:rPr lang="en-US" sz="1400">
                <a:latin typeface="Aptos"/>
                <a:cs typeface="Arial"/>
              </a:rPr>
              <a:t>The following is the working agreement for the team "IT Architects". It defines how we plan to synchronize our work, timelines we will follow, professional expectations, and how we will handle group conflicts.</a:t>
            </a:r>
            <a:endParaRPr lang="en-US" sz="1400">
              <a:latin typeface="Aptos"/>
            </a:endParaRPr>
          </a:p>
          <a:p>
            <a:r>
              <a:rPr lang="en-US" sz="1800">
                <a:latin typeface="Aptos"/>
                <a:cs typeface="Arial"/>
              </a:rPr>
              <a:t>Communication and Resource Sharing</a:t>
            </a:r>
            <a:endParaRPr lang="en-US" sz="1800">
              <a:latin typeface="Aptos"/>
            </a:endParaRPr>
          </a:p>
          <a:p>
            <a:pPr lvl="1">
              <a:buFont typeface="Courier New" panose="020B0604020202020204" pitchFamily="34" charset="0"/>
              <a:buChar char="o"/>
            </a:pPr>
            <a:r>
              <a:rPr lang="en-US" sz="1400">
                <a:latin typeface="Aptos"/>
              </a:rPr>
              <a:t>WhatsApp will be our team's primary method of communication. Team members are expected to be responsive, and it will be considered unacceptable to go more than a day without responding to active conversation within WhatsApp without prior notice of unavailability.</a:t>
            </a:r>
          </a:p>
          <a:p>
            <a:pPr lvl="1">
              <a:buFont typeface="Courier New" panose="020B0604020202020204" pitchFamily="34" charset="0"/>
              <a:buChar char="o"/>
            </a:pPr>
            <a:r>
              <a:rPr lang="en-US" sz="1400">
                <a:latin typeface="Aptos"/>
              </a:rPr>
              <a:t>For sharing documents either SharePoint or Google products will be acceptable. All code sharing will be done via GitHub.</a:t>
            </a:r>
          </a:p>
          <a:p>
            <a:r>
              <a:rPr lang="en-US" sz="1800">
                <a:latin typeface="Aptos"/>
                <a:cs typeface="Arial"/>
              </a:rPr>
              <a:t>Work Division</a:t>
            </a:r>
            <a:endParaRPr lang="en-US" sz="1800">
              <a:latin typeface="Aptos"/>
            </a:endParaRPr>
          </a:p>
          <a:p>
            <a:pPr lvl="1">
              <a:buFont typeface="Courier New" panose="020B0604020202020204" pitchFamily="34" charset="0"/>
              <a:buChar char="o"/>
            </a:pPr>
            <a:r>
              <a:rPr lang="en-US" sz="1400">
                <a:latin typeface="Aptos"/>
              </a:rPr>
              <a:t>Work will be divided during sprint planning and task assignment will be done based on interest and availability. No one will be expected to handle all tasks of a certain type or field of programming. All team members are welcome to work on all areas of the project. </a:t>
            </a:r>
          </a:p>
        </p:txBody>
      </p:sp>
    </p:spTree>
    <p:extLst>
      <p:ext uri="{BB962C8B-B14F-4D97-AF65-F5344CB8AC3E}">
        <p14:creationId xmlns:p14="http://schemas.microsoft.com/office/powerpoint/2010/main" val="102020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2F84-F096-D298-B510-028C9AA9A051}"/>
              </a:ext>
            </a:extLst>
          </p:cNvPr>
          <p:cNvSpPr>
            <a:spLocks noGrp="1"/>
          </p:cNvSpPr>
          <p:nvPr>
            <p:ph type="title"/>
          </p:nvPr>
        </p:nvSpPr>
        <p:spPr/>
        <p:txBody>
          <a:bodyPr/>
          <a:lstStyle/>
          <a:p>
            <a:r>
              <a:rPr lang="en-US"/>
              <a:t>Project Schedule</a:t>
            </a:r>
          </a:p>
        </p:txBody>
      </p:sp>
      <p:sp>
        <p:nvSpPr>
          <p:cNvPr id="3" name="Content Placeholder 2">
            <a:extLst>
              <a:ext uri="{FF2B5EF4-FFF2-40B4-BE49-F238E27FC236}">
                <a16:creationId xmlns:a16="http://schemas.microsoft.com/office/drawing/2014/main" id="{482EB102-45D6-24E3-4830-A2C095EC574C}"/>
              </a:ext>
            </a:extLst>
          </p:cNvPr>
          <p:cNvSpPr>
            <a:spLocks noGrp="1"/>
          </p:cNvSpPr>
          <p:nvPr>
            <p:ph idx="1"/>
          </p:nvPr>
        </p:nvSpPr>
        <p:spPr/>
        <p:txBody>
          <a:bodyPr vert="horz" lIns="91440" tIns="45720" rIns="91440" bIns="45720" rtlCol="0" anchor="t">
            <a:noAutofit/>
          </a:bodyPr>
          <a:lstStyle/>
          <a:p>
            <a:r>
              <a:rPr lang="en-US" sz="1800">
                <a:latin typeface="Aptos"/>
                <a:cs typeface="Arial"/>
              </a:rPr>
              <a:t>Meetings</a:t>
            </a:r>
            <a:endParaRPr lang="en-US" sz="1800">
              <a:latin typeface="Aptos"/>
            </a:endParaRPr>
          </a:p>
          <a:p>
            <a:pPr lvl="1">
              <a:buFont typeface="Courier New" panose="020B0604020202020204" pitchFamily="34" charset="0"/>
              <a:buChar char="o"/>
            </a:pPr>
            <a:r>
              <a:rPr lang="en-US" sz="1800">
                <a:latin typeface="Aptos"/>
                <a:cs typeface="Arial"/>
              </a:rPr>
              <a:t>Sprint Planning</a:t>
            </a:r>
            <a:endParaRPr lang="en-US" sz="1800">
              <a:latin typeface="Aptos"/>
            </a:endParaRPr>
          </a:p>
          <a:p>
            <a:pPr lvl="2">
              <a:buFont typeface="Wingdings" panose="020B0604020202020204" pitchFamily="34" charset="0"/>
              <a:buChar char="§"/>
            </a:pPr>
            <a:r>
              <a:rPr lang="en-US" sz="1400">
                <a:latin typeface="Aptos"/>
              </a:rPr>
              <a:t>Sprint planning will be done at the start of the sprint where we will re-prioritize the product backlog, play planning poker to determine task difficulty, and assign tasks to group members. </a:t>
            </a:r>
          </a:p>
          <a:p>
            <a:pPr lvl="1">
              <a:buFont typeface="Courier New" panose="020B0604020202020204" pitchFamily="34" charset="0"/>
              <a:buChar char="o"/>
            </a:pPr>
            <a:r>
              <a:rPr lang="en-US" sz="1800">
                <a:latin typeface="Aptos"/>
                <a:cs typeface="Arial"/>
              </a:rPr>
              <a:t>Scrum Call</a:t>
            </a:r>
            <a:endParaRPr lang="en-US" sz="1800">
              <a:latin typeface="Aptos"/>
            </a:endParaRPr>
          </a:p>
          <a:p>
            <a:pPr lvl="2">
              <a:buFont typeface="Wingdings" panose="020B0604020202020204" pitchFamily="34" charset="0"/>
              <a:buChar char="§"/>
            </a:pPr>
            <a:r>
              <a:rPr lang="en-US" sz="1400">
                <a:latin typeface="Aptos"/>
              </a:rPr>
              <a:t>A 15 minute scrum call will be held daily at 7:30pm to realign the team on current project status. Prior notification is mandatory if a meeting will be missed.</a:t>
            </a:r>
          </a:p>
          <a:p>
            <a:pPr lvl="1">
              <a:buFont typeface="Courier New" panose="020B0604020202020204" pitchFamily="34" charset="0"/>
              <a:buChar char="o"/>
            </a:pPr>
            <a:r>
              <a:rPr lang="en-US" sz="1800">
                <a:latin typeface="Aptos"/>
                <a:cs typeface="Arial"/>
              </a:rPr>
              <a:t>Sprint Retrospectives</a:t>
            </a:r>
            <a:endParaRPr lang="en-US" sz="1800">
              <a:latin typeface="Aptos"/>
            </a:endParaRPr>
          </a:p>
          <a:p>
            <a:pPr lvl="2">
              <a:buFont typeface="Wingdings" panose="020B0604020202020204" pitchFamily="34" charset="0"/>
              <a:buChar char="§"/>
            </a:pPr>
            <a:r>
              <a:rPr lang="en-US" sz="1400">
                <a:latin typeface="Aptos"/>
              </a:rPr>
              <a:t>At the end of each sprint a sprint retrospective will be held to go over what did and did not go well over the course of the sprint.</a:t>
            </a:r>
          </a:p>
          <a:p>
            <a:pPr marL="0" indent="0">
              <a:buNone/>
            </a:pPr>
            <a:br>
              <a:rPr lang="en-US"/>
            </a:br>
            <a:endParaRPr lang="en-US" sz="1400"/>
          </a:p>
        </p:txBody>
      </p:sp>
    </p:spTree>
    <p:extLst>
      <p:ext uri="{BB962C8B-B14F-4D97-AF65-F5344CB8AC3E}">
        <p14:creationId xmlns:p14="http://schemas.microsoft.com/office/powerpoint/2010/main" val="3605095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8FFE-F63F-2C08-7EA5-8269E32CC027}"/>
              </a:ext>
            </a:extLst>
          </p:cNvPr>
          <p:cNvSpPr>
            <a:spLocks noGrp="1"/>
          </p:cNvSpPr>
          <p:nvPr>
            <p:ph type="title"/>
          </p:nvPr>
        </p:nvSpPr>
        <p:spPr/>
        <p:txBody>
          <a:bodyPr/>
          <a:lstStyle/>
          <a:p>
            <a:r>
              <a:rPr lang="en-US"/>
              <a:t>Team Roles</a:t>
            </a:r>
          </a:p>
        </p:txBody>
      </p:sp>
      <p:sp>
        <p:nvSpPr>
          <p:cNvPr id="3" name="Content Placeholder 2">
            <a:extLst>
              <a:ext uri="{FF2B5EF4-FFF2-40B4-BE49-F238E27FC236}">
                <a16:creationId xmlns:a16="http://schemas.microsoft.com/office/drawing/2014/main" id="{DE2D442B-F092-DCE7-9CC3-669730FEAB2F}"/>
              </a:ext>
            </a:extLst>
          </p:cNvPr>
          <p:cNvSpPr>
            <a:spLocks noGrp="1"/>
          </p:cNvSpPr>
          <p:nvPr>
            <p:ph idx="1"/>
          </p:nvPr>
        </p:nvSpPr>
        <p:spPr/>
        <p:txBody>
          <a:bodyPr vert="horz" lIns="91440" tIns="45720" rIns="91440" bIns="45720" rtlCol="0" anchor="t">
            <a:normAutofit/>
          </a:bodyPr>
          <a:lstStyle/>
          <a:p>
            <a:r>
              <a:rPr lang="en-US" dirty="0"/>
              <a:t>Scrum Master</a:t>
            </a:r>
          </a:p>
          <a:p>
            <a:pPr lvl="1">
              <a:buFont typeface="Courier New" panose="020B0604020202020204" pitchFamily="34" charset="0"/>
              <a:buChar char="o"/>
            </a:pPr>
            <a:r>
              <a:rPr lang="en-US" dirty="0"/>
              <a:t>Lead daily scrum calls and scrum retrospective meetings.</a:t>
            </a:r>
          </a:p>
          <a:p>
            <a:pPr lvl="1">
              <a:buFont typeface="Courier New" panose="020B0604020202020204" pitchFamily="34" charset="0"/>
              <a:buChar char="o"/>
            </a:pPr>
            <a:endParaRPr lang="en-US"/>
          </a:p>
        </p:txBody>
      </p:sp>
      <p:graphicFrame>
        <p:nvGraphicFramePr>
          <p:cNvPr id="11" name="Table 10">
            <a:extLst>
              <a:ext uri="{FF2B5EF4-FFF2-40B4-BE49-F238E27FC236}">
                <a16:creationId xmlns:a16="http://schemas.microsoft.com/office/drawing/2014/main" id="{00E87822-D8FB-EE27-6356-2F0AA8BB531A}"/>
              </a:ext>
            </a:extLst>
          </p:cNvPr>
          <p:cNvGraphicFramePr>
            <a:graphicFrameLocks noGrp="1"/>
          </p:cNvGraphicFramePr>
          <p:nvPr>
            <p:extLst>
              <p:ext uri="{D42A27DB-BD31-4B8C-83A1-F6EECF244321}">
                <p14:modId xmlns:p14="http://schemas.microsoft.com/office/powerpoint/2010/main" val="3199184163"/>
              </p:ext>
            </p:extLst>
          </p:nvPr>
        </p:nvGraphicFramePr>
        <p:xfrm>
          <a:off x="2198077" y="3145692"/>
          <a:ext cx="7789232" cy="1712520"/>
        </p:xfrm>
        <a:graphic>
          <a:graphicData uri="http://schemas.openxmlformats.org/drawingml/2006/table">
            <a:tbl>
              <a:tblPr bandRow="1">
                <a:tableStyleId>{5C22544A-7EE6-4342-B048-85BDC9FD1C3A}</a:tableStyleId>
              </a:tblPr>
              <a:tblGrid>
                <a:gridCol w="3894616">
                  <a:extLst>
                    <a:ext uri="{9D8B030D-6E8A-4147-A177-3AD203B41FA5}">
                      <a16:colId xmlns:a16="http://schemas.microsoft.com/office/drawing/2014/main" val="920723049"/>
                    </a:ext>
                  </a:extLst>
                </a:gridCol>
                <a:gridCol w="3894616">
                  <a:extLst>
                    <a:ext uri="{9D8B030D-6E8A-4147-A177-3AD203B41FA5}">
                      <a16:colId xmlns:a16="http://schemas.microsoft.com/office/drawing/2014/main" val="3435118657"/>
                    </a:ext>
                  </a:extLst>
                </a:gridCol>
              </a:tblGrid>
              <a:tr h="0">
                <a:tc>
                  <a:txBody>
                    <a:bodyPr/>
                    <a:lstStyle/>
                    <a:p>
                      <a:pPr rtl="0" fontAlgn="t">
                        <a:buNone/>
                      </a:pPr>
                      <a:r>
                        <a:rPr lang="en-US" sz="1200" b="0" i="0" u="none" strike="noStrike">
                          <a:solidFill>
                            <a:srgbClr val="000000"/>
                          </a:solidFill>
                          <a:effectLst/>
                          <a:latin typeface="Bahnschrift" panose="020B0502040204020203" pitchFamily="34" charset="0"/>
                        </a:rPr>
                        <a:t>Team Member Name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Email</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1616367"/>
                  </a:ext>
                </a:extLst>
              </a:tr>
              <a:tr h="308585">
                <a:tc>
                  <a:txBody>
                    <a:bodyPr/>
                    <a:lstStyle/>
                    <a:p>
                      <a:pPr rtl="0" fontAlgn="t">
                        <a:buNone/>
                      </a:pPr>
                      <a:r>
                        <a:rPr lang="en-US" sz="1200" b="0" i="0" u="none" strike="noStrike">
                          <a:solidFill>
                            <a:srgbClr val="000000"/>
                          </a:solidFill>
                          <a:effectLst/>
                          <a:latin typeface="Bahnschrift" panose="020B0502040204020203" pitchFamily="34" charset="0"/>
                        </a:rPr>
                        <a:t>Tyler Helmrich</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th4744n@pace.edu</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2674549"/>
                  </a:ext>
                </a:extLst>
              </a:tr>
              <a:tr h="276225">
                <a:tc>
                  <a:txBody>
                    <a:bodyPr/>
                    <a:lstStyle/>
                    <a:p>
                      <a:pPr rtl="0" fontAlgn="t">
                        <a:buNone/>
                      </a:pPr>
                      <a:r>
                        <a:rPr lang="en-US" sz="1200" b="0" i="0" u="none" strike="noStrike">
                          <a:solidFill>
                            <a:srgbClr val="000000"/>
                          </a:solidFill>
                          <a:effectLst/>
                          <a:latin typeface="Bahnschrift" panose="020B0502040204020203" pitchFamily="34" charset="0"/>
                        </a:rPr>
                        <a:t>Xavier Jackson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xj47172n@pace.edu</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3826608"/>
                  </a:ext>
                </a:extLst>
              </a:tr>
              <a:tr h="238125">
                <a:tc>
                  <a:txBody>
                    <a:bodyPr/>
                    <a:lstStyle/>
                    <a:p>
                      <a:pPr rtl="0" fontAlgn="t">
                        <a:buNone/>
                      </a:pPr>
                      <a:r>
                        <a:rPr lang="en-US" sz="1200" b="0" i="0" u="none" strike="noStrike">
                          <a:solidFill>
                            <a:srgbClr val="000000"/>
                          </a:solidFill>
                          <a:effectLst/>
                          <a:latin typeface="Bahnschrift" panose="020B0502040204020203" pitchFamily="34" charset="0"/>
                        </a:rPr>
                        <a:t>Jay Patel</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jp57820n@pace.edu</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6258933"/>
                  </a:ext>
                </a:extLst>
              </a:tr>
              <a:tr h="289535">
                <a:tc>
                  <a:txBody>
                    <a:bodyPr/>
                    <a:lstStyle/>
                    <a:p>
                      <a:pPr rtl="0" fontAlgn="t">
                        <a:buNone/>
                      </a:pPr>
                      <a:r>
                        <a:rPr lang="en-US" sz="1200" b="0" i="0" u="none" strike="noStrike">
                          <a:solidFill>
                            <a:srgbClr val="000000"/>
                          </a:solidFill>
                          <a:effectLst/>
                          <a:latin typeface="Bahnschrift" panose="020B0502040204020203" pitchFamily="34" charset="0"/>
                        </a:rPr>
                        <a:t>Arth Patel</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ap27525n@pace.edu</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3359736"/>
                  </a:ext>
                </a:extLst>
              </a:tr>
              <a:tr h="289535">
                <a:tc>
                  <a:txBody>
                    <a:bodyPr/>
                    <a:lstStyle/>
                    <a:p>
                      <a:pPr rtl="0" fontAlgn="t">
                        <a:buNone/>
                      </a:pPr>
                      <a:r>
                        <a:rPr lang="en-US" sz="1200" b="0" i="0" u="none" strike="noStrike">
                          <a:solidFill>
                            <a:srgbClr val="000000"/>
                          </a:solidFill>
                          <a:effectLst/>
                          <a:latin typeface="Bahnschrift" panose="020B0502040204020203" pitchFamily="34" charset="0"/>
                        </a:rPr>
                        <a:t>Zenil Moradia</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Bahnschrift" panose="020B0502040204020203" pitchFamily="34" charset="0"/>
                        </a:rPr>
                        <a:t>zm70471n@pace.edu</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578964"/>
                  </a:ext>
                </a:extLst>
              </a:tr>
            </a:tbl>
          </a:graphicData>
        </a:graphic>
      </p:graphicFrame>
    </p:spTree>
    <p:extLst>
      <p:ext uri="{BB962C8B-B14F-4D97-AF65-F5344CB8AC3E}">
        <p14:creationId xmlns:p14="http://schemas.microsoft.com/office/powerpoint/2010/main" val="207140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1B0B1-DEC1-77D4-1650-103BD847AFDD}"/>
              </a:ext>
            </a:extLst>
          </p:cNvPr>
          <p:cNvSpPr>
            <a:spLocks noGrp="1"/>
          </p:cNvSpPr>
          <p:nvPr>
            <p:ph type="title"/>
          </p:nvPr>
        </p:nvSpPr>
        <p:spPr>
          <a:xfrm>
            <a:off x="618210" y="234218"/>
            <a:ext cx="10653578" cy="1132258"/>
          </a:xfrm>
        </p:spPr>
        <p:txBody>
          <a:bodyPr/>
          <a:lstStyle/>
          <a:p>
            <a:r>
              <a:rPr lang="en-US"/>
              <a:t>                             Team Members</a:t>
            </a:r>
          </a:p>
        </p:txBody>
      </p:sp>
      <p:pic>
        <p:nvPicPr>
          <p:cNvPr id="7" name="Content Placeholder 6" descr="A person standing in a room with windows and a city view&#10;&#10;AI-generated content may be incorrect.">
            <a:extLst>
              <a:ext uri="{FF2B5EF4-FFF2-40B4-BE49-F238E27FC236}">
                <a16:creationId xmlns:a16="http://schemas.microsoft.com/office/drawing/2014/main" id="{6ECDA8F0-5960-125C-E233-58D46163928F}"/>
              </a:ext>
            </a:extLst>
          </p:cNvPr>
          <p:cNvPicPr>
            <a:picLocks noGrp="1" noChangeAspect="1"/>
          </p:cNvPicPr>
          <p:nvPr>
            <p:ph idx="1"/>
          </p:nvPr>
        </p:nvPicPr>
        <p:blipFill>
          <a:blip r:embed="rId2"/>
          <a:stretch>
            <a:fillRect/>
          </a:stretch>
        </p:blipFill>
        <p:spPr>
          <a:xfrm>
            <a:off x="615245" y="1361382"/>
            <a:ext cx="4689544" cy="4114800"/>
          </a:xfrm>
          <a:prstGeom prst="rect">
            <a:avLst/>
          </a:prstGeom>
        </p:spPr>
      </p:pic>
      <p:sp>
        <p:nvSpPr>
          <p:cNvPr id="4" name="Date Placeholder 3">
            <a:extLst>
              <a:ext uri="{FF2B5EF4-FFF2-40B4-BE49-F238E27FC236}">
                <a16:creationId xmlns:a16="http://schemas.microsoft.com/office/drawing/2014/main" id="{510C8B11-D9B4-0ECE-F586-3FD57004E618}"/>
              </a:ext>
            </a:extLst>
          </p:cNvPr>
          <p:cNvSpPr>
            <a:spLocks noGrp="1"/>
          </p:cNvSpPr>
          <p:nvPr>
            <p:ph type="dt" sz="half" idx="10"/>
          </p:nvPr>
        </p:nvSpPr>
        <p:spPr/>
        <p:txBody>
          <a:bodyPr/>
          <a:lstStyle/>
          <a:p>
            <a:fld id="{912BE4FE-E0D9-4F29-AFC0-F4ABDCFB4974}" type="datetime1">
              <a:t>9/25/2025</a:t>
            </a:fld>
            <a:endParaRPr lang="en-US"/>
          </a:p>
        </p:txBody>
      </p:sp>
      <p:sp>
        <p:nvSpPr>
          <p:cNvPr id="5" name="Footer Placeholder 4">
            <a:extLst>
              <a:ext uri="{FF2B5EF4-FFF2-40B4-BE49-F238E27FC236}">
                <a16:creationId xmlns:a16="http://schemas.microsoft.com/office/drawing/2014/main" id="{1E5F2AB0-E9BA-277F-3D1D-818A418E7E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F818D2B-4EE0-B3DE-1E69-4703D70E4831}"/>
              </a:ext>
            </a:extLst>
          </p:cNvPr>
          <p:cNvSpPr>
            <a:spLocks noGrp="1"/>
          </p:cNvSpPr>
          <p:nvPr>
            <p:ph type="sldNum" sz="quarter" idx="12"/>
          </p:nvPr>
        </p:nvSpPr>
        <p:spPr/>
        <p:txBody>
          <a:bodyPr/>
          <a:lstStyle/>
          <a:p>
            <a:fld id="{CC057153-B650-4DEB-B370-79DDCFDCE934}" type="slidenum">
              <a:rPr lang="en-US" dirty="0"/>
              <a:t>2</a:t>
            </a:fld>
            <a:endParaRPr lang="en-US"/>
          </a:p>
        </p:txBody>
      </p:sp>
      <p:pic>
        <p:nvPicPr>
          <p:cNvPr id="8" name="Picture 7" descr="A person standing in front of a wall&#10;&#10;AI-generated content may be incorrect.">
            <a:extLst>
              <a:ext uri="{FF2B5EF4-FFF2-40B4-BE49-F238E27FC236}">
                <a16:creationId xmlns:a16="http://schemas.microsoft.com/office/drawing/2014/main" id="{F632FDBC-4DA2-3B45-A4E2-99420D30E1D5}"/>
              </a:ext>
            </a:extLst>
          </p:cNvPr>
          <p:cNvPicPr>
            <a:picLocks noChangeAspect="1"/>
          </p:cNvPicPr>
          <p:nvPr/>
        </p:nvPicPr>
        <p:blipFill>
          <a:blip r:embed="rId3"/>
          <a:stretch>
            <a:fillRect/>
          </a:stretch>
        </p:blipFill>
        <p:spPr>
          <a:xfrm>
            <a:off x="6764152" y="1363980"/>
            <a:ext cx="4873996" cy="4122420"/>
          </a:xfrm>
          <a:prstGeom prst="rect">
            <a:avLst/>
          </a:prstGeom>
        </p:spPr>
      </p:pic>
      <p:sp>
        <p:nvSpPr>
          <p:cNvPr id="10" name="TextBox 9">
            <a:extLst>
              <a:ext uri="{FF2B5EF4-FFF2-40B4-BE49-F238E27FC236}">
                <a16:creationId xmlns:a16="http://schemas.microsoft.com/office/drawing/2014/main" id="{ABDB24EA-F8CA-C605-1EC3-E828F5452748}"/>
              </a:ext>
            </a:extLst>
          </p:cNvPr>
          <p:cNvSpPr txBox="1"/>
          <p:nvPr/>
        </p:nvSpPr>
        <p:spPr>
          <a:xfrm>
            <a:off x="617085" y="5600509"/>
            <a:ext cx="46869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ptos"/>
              </a:rPr>
              <a:t>Mr</a:t>
            </a:r>
            <a:r>
              <a:rPr lang="en-US">
                <a:latin typeface="Aptos"/>
              </a:rPr>
              <a:t> Arth Patel</a:t>
            </a:r>
            <a:endParaRPr lang="en-US"/>
          </a:p>
          <a:p>
            <a:pPr algn="l"/>
            <a:endParaRPr lang="en-US"/>
          </a:p>
        </p:txBody>
      </p:sp>
      <p:sp>
        <p:nvSpPr>
          <p:cNvPr id="11" name="TextBox 10">
            <a:extLst>
              <a:ext uri="{FF2B5EF4-FFF2-40B4-BE49-F238E27FC236}">
                <a16:creationId xmlns:a16="http://schemas.microsoft.com/office/drawing/2014/main" id="{E7724337-46C3-DCF2-9535-B0E59497ED2D}"/>
              </a:ext>
            </a:extLst>
          </p:cNvPr>
          <p:cNvSpPr txBox="1"/>
          <p:nvPr/>
        </p:nvSpPr>
        <p:spPr>
          <a:xfrm>
            <a:off x="6782069" y="5602329"/>
            <a:ext cx="48552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ptos"/>
              </a:rPr>
              <a:t>Mr</a:t>
            </a:r>
            <a:r>
              <a:rPr lang="en-US">
                <a:latin typeface="Aptos"/>
              </a:rPr>
              <a:t> Tyler Helmirch</a:t>
            </a:r>
            <a:endParaRPr lang="en-US"/>
          </a:p>
          <a:p>
            <a:pPr algn="l"/>
            <a:endParaRPr lang="en-US"/>
          </a:p>
        </p:txBody>
      </p:sp>
    </p:spTree>
    <p:extLst>
      <p:ext uri="{BB962C8B-B14F-4D97-AF65-F5344CB8AC3E}">
        <p14:creationId xmlns:p14="http://schemas.microsoft.com/office/powerpoint/2010/main" val="233531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taking a selfie&#10;&#10;AI-generated content may be incorrect.">
            <a:extLst>
              <a:ext uri="{FF2B5EF4-FFF2-40B4-BE49-F238E27FC236}">
                <a16:creationId xmlns:a16="http://schemas.microsoft.com/office/drawing/2014/main" id="{0A84DFBA-31DB-2D42-F772-09D98E77F32C}"/>
              </a:ext>
            </a:extLst>
          </p:cNvPr>
          <p:cNvPicPr>
            <a:picLocks noGrp="1" noChangeAspect="1"/>
          </p:cNvPicPr>
          <p:nvPr>
            <p:ph idx="1"/>
          </p:nvPr>
        </p:nvPicPr>
        <p:blipFill>
          <a:blip r:embed="rId2"/>
          <a:stretch>
            <a:fillRect/>
          </a:stretch>
        </p:blipFill>
        <p:spPr>
          <a:xfrm>
            <a:off x="4327807" y="918726"/>
            <a:ext cx="3086100" cy="4373880"/>
          </a:xfrm>
          <a:prstGeom prst="rect">
            <a:avLst/>
          </a:prstGeom>
        </p:spPr>
      </p:pic>
      <p:sp>
        <p:nvSpPr>
          <p:cNvPr id="4" name="Date Placeholder 3">
            <a:extLst>
              <a:ext uri="{FF2B5EF4-FFF2-40B4-BE49-F238E27FC236}">
                <a16:creationId xmlns:a16="http://schemas.microsoft.com/office/drawing/2014/main" id="{56AC6DE0-93BE-F76D-00BD-3282F24A773F}"/>
              </a:ext>
            </a:extLst>
          </p:cNvPr>
          <p:cNvSpPr>
            <a:spLocks noGrp="1"/>
          </p:cNvSpPr>
          <p:nvPr>
            <p:ph type="dt" sz="half" idx="10"/>
          </p:nvPr>
        </p:nvSpPr>
        <p:spPr/>
        <p:txBody>
          <a:bodyPr/>
          <a:lstStyle/>
          <a:p>
            <a:fld id="{5BF78F66-769F-461C-B6B9-32F2AA7BE0BE}" type="datetime1">
              <a:t>9/25/2025</a:t>
            </a:fld>
            <a:endParaRPr lang="en-US"/>
          </a:p>
        </p:txBody>
      </p:sp>
      <p:sp>
        <p:nvSpPr>
          <p:cNvPr id="5" name="Footer Placeholder 4">
            <a:extLst>
              <a:ext uri="{FF2B5EF4-FFF2-40B4-BE49-F238E27FC236}">
                <a16:creationId xmlns:a16="http://schemas.microsoft.com/office/drawing/2014/main" id="{13812B93-F9BD-7C60-9CA8-0491FAEA5F2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C2EF3C9-A362-D29F-2100-A4647DB2AE05}"/>
              </a:ext>
            </a:extLst>
          </p:cNvPr>
          <p:cNvSpPr>
            <a:spLocks noGrp="1"/>
          </p:cNvSpPr>
          <p:nvPr>
            <p:ph type="sldNum" sz="quarter" idx="12"/>
          </p:nvPr>
        </p:nvSpPr>
        <p:spPr/>
        <p:txBody>
          <a:bodyPr/>
          <a:lstStyle/>
          <a:p>
            <a:fld id="{CC057153-B650-4DEB-B370-79DDCFDCE934}" type="slidenum">
              <a:rPr lang="en-US" dirty="0"/>
              <a:t>3</a:t>
            </a:fld>
            <a:endParaRPr lang="en-US"/>
          </a:p>
        </p:txBody>
      </p:sp>
      <p:pic>
        <p:nvPicPr>
          <p:cNvPr id="8" name="Picture 7" descr="A person standing in front of a building&#10;&#10;AI-generated content may be incorrect.">
            <a:extLst>
              <a:ext uri="{FF2B5EF4-FFF2-40B4-BE49-F238E27FC236}">
                <a16:creationId xmlns:a16="http://schemas.microsoft.com/office/drawing/2014/main" id="{EF83EC47-1349-9787-65CF-1F228DD809F2}"/>
              </a:ext>
            </a:extLst>
          </p:cNvPr>
          <p:cNvPicPr>
            <a:picLocks noChangeAspect="1"/>
          </p:cNvPicPr>
          <p:nvPr/>
        </p:nvPicPr>
        <p:blipFill>
          <a:blip r:embed="rId3"/>
          <a:stretch>
            <a:fillRect/>
          </a:stretch>
        </p:blipFill>
        <p:spPr>
          <a:xfrm>
            <a:off x="604544" y="922020"/>
            <a:ext cx="3080971" cy="4366260"/>
          </a:xfrm>
          <a:prstGeom prst="rect">
            <a:avLst/>
          </a:prstGeom>
        </p:spPr>
      </p:pic>
      <p:pic>
        <p:nvPicPr>
          <p:cNvPr id="9" name="Picture 8" descr="A person standing in front of a wood wall&#10;&#10;AI-generated content may be incorrect.">
            <a:extLst>
              <a:ext uri="{FF2B5EF4-FFF2-40B4-BE49-F238E27FC236}">
                <a16:creationId xmlns:a16="http://schemas.microsoft.com/office/drawing/2014/main" id="{4D3CE454-6330-18B7-5F84-3A30B088B564}"/>
              </a:ext>
            </a:extLst>
          </p:cNvPr>
          <p:cNvPicPr>
            <a:picLocks noChangeAspect="1"/>
          </p:cNvPicPr>
          <p:nvPr/>
        </p:nvPicPr>
        <p:blipFill>
          <a:blip r:embed="rId4"/>
          <a:stretch>
            <a:fillRect/>
          </a:stretch>
        </p:blipFill>
        <p:spPr>
          <a:xfrm>
            <a:off x="7988324" y="929640"/>
            <a:ext cx="3395704" cy="4373880"/>
          </a:xfrm>
          <a:prstGeom prst="rect">
            <a:avLst/>
          </a:prstGeom>
        </p:spPr>
      </p:pic>
      <p:sp>
        <p:nvSpPr>
          <p:cNvPr id="10" name="TextBox 9">
            <a:extLst>
              <a:ext uri="{FF2B5EF4-FFF2-40B4-BE49-F238E27FC236}">
                <a16:creationId xmlns:a16="http://schemas.microsoft.com/office/drawing/2014/main" id="{91DCB8F8-BA89-7899-3B71-58E62D8126DD}"/>
              </a:ext>
            </a:extLst>
          </p:cNvPr>
          <p:cNvSpPr txBox="1"/>
          <p:nvPr/>
        </p:nvSpPr>
        <p:spPr>
          <a:xfrm>
            <a:off x="579928" y="5745345"/>
            <a:ext cx="30345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ptos"/>
              </a:rPr>
              <a:t>Mr</a:t>
            </a:r>
            <a:r>
              <a:rPr lang="en-US">
                <a:latin typeface="Aptos"/>
              </a:rPr>
              <a:t> Jay Patel </a:t>
            </a:r>
            <a:endParaRPr lang="en-US"/>
          </a:p>
          <a:p>
            <a:pPr algn="l"/>
            <a:endParaRPr lang="en-US"/>
          </a:p>
        </p:txBody>
      </p:sp>
      <p:sp>
        <p:nvSpPr>
          <p:cNvPr id="11" name="TextBox 10">
            <a:extLst>
              <a:ext uri="{FF2B5EF4-FFF2-40B4-BE49-F238E27FC236}">
                <a16:creationId xmlns:a16="http://schemas.microsoft.com/office/drawing/2014/main" id="{82120BEB-5DDB-9F9E-A969-C159109533D1}"/>
              </a:ext>
            </a:extLst>
          </p:cNvPr>
          <p:cNvSpPr txBox="1"/>
          <p:nvPr/>
        </p:nvSpPr>
        <p:spPr>
          <a:xfrm>
            <a:off x="4323372" y="5745951"/>
            <a:ext cx="3088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ptos"/>
              </a:rPr>
              <a:t>Mr</a:t>
            </a:r>
            <a:r>
              <a:rPr lang="en-US">
                <a:latin typeface="Aptos"/>
              </a:rPr>
              <a:t> Xavier Jackon</a:t>
            </a:r>
            <a:endParaRPr lang="en-US"/>
          </a:p>
          <a:p>
            <a:pPr algn="l"/>
            <a:endParaRPr lang="en-US"/>
          </a:p>
        </p:txBody>
      </p:sp>
      <p:sp>
        <p:nvSpPr>
          <p:cNvPr id="12" name="TextBox 11">
            <a:extLst>
              <a:ext uri="{FF2B5EF4-FFF2-40B4-BE49-F238E27FC236}">
                <a16:creationId xmlns:a16="http://schemas.microsoft.com/office/drawing/2014/main" id="{73519C3F-1D78-36B4-A782-11C4C3CFD099}"/>
              </a:ext>
            </a:extLst>
          </p:cNvPr>
          <p:cNvSpPr txBox="1"/>
          <p:nvPr/>
        </p:nvSpPr>
        <p:spPr>
          <a:xfrm>
            <a:off x="8011115" y="5718371"/>
            <a:ext cx="33851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ptos"/>
              </a:rPr>
              <a:t>Mr</a:t>
            </a:r>
            <a:r>
              <a:rPr lang="en-US">
                <a:latin typeface="Aptos"/>
              </a:rPr>
              <a:t> Zenil </a:t>
            </a:r>
            <a:r>
              <a:rPr lang="en-US" err="1">
                <a:latin typeface="Aptos"/>
              </a:rPr>
              <a:t>Moradia</a:t>
            </a:r>
            <a:endParaRPr lang="en-US" err="1"/>
          </a:p>
          <a:p>
            <a:pPr algn="l"/>
            <a:endParaRPr lang="en-US"/>
          </a:p>
        </p:txBody>
      </p:sp>
    </p:spTree>
    <p:extLst>
      <p:ext uri="{BB962C8B-B14F-4D97-AF65-F5344CB8AC3E}">
        <p14:creationId xmlns:p14="http://schemas.microsoft.com/office/powerpoint/2010/main" val="160114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B6F2-7F06-FB2D-75BA-DC1E206C8DCD}"/>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B70E1108-327A-7F2B-54B1-489A230E8DB0}"/>
              </a:ext>
            </a:extLst>
          </p:cNvPr>
          <p:cNvSpPr>
            <a:spLocks noGrp="1"/>
          </p:cNvSpPr>
          <p:nvPr>
            <p:ph idx="1"/>
          </p:nvPr>
        </p:nvSpPr>
        <p:spPr>
          <a:xfrm>
            <a:off x="838200" y="1690432"/>
            <a:ext cx="10515600" cy="4855241"/>
          </a:xfrm>
        </p:spPr>
        <p:txBody>
          <a:bodyPr vert="horz" lIns="91440" tIns="45720" rIns="91440" bIns="45720" rtlCol="0" anchor="t">
            <a:normAutofit fontScale="92500" lnSpcReduction="10000"/>
          </a:bodyPr>
          <a:lstStyle/>
          <a:p>
            <a:pPr marL="0" indent="0">
              <a:buNone/>
            </a:pPr>
            <a:r>
              <a:rPr lang="en-US"/>
              <a:t>Credit card fraud remains the leading form of identity theft in the United States, with 2024 seeing over 449,000 complaints to the Federal Trade Commission and within the first quarter of 2025 adding another 151,000 cases. In the United States, 63% of cardholders have been targeted at least once, and more than half of these victims report experiencing repeated attacks.</a:t>
            </a:r>
          </a:p>
          <a:p>
            <a:pPr marL="0" indent="0">
              <a:buNone/>
            </a:pPr>
            <a:endParaRPr lang="en-US"/>
          </a:p>
          <a:p>
            <a:pPr marL="0" indent="0">
              <a:buNone/>
            </a:pPr>
            <a:r>
              <a:rPr lang="en-US"/>
              <a:t>This persistent threat not only inflicts hundreds of millions of dollars in annual losses but also erodes consumer confidence in digital payments. Existing detection systems struggle to keep up with the evolving tactics of scammers and the extreme imbalance between legitimate and fraudulent transactions. There is an urgent need for a robust, real-time solution that can accurately flag while minimizing false alarms.</a:t>
            </a:r>
          </a:p>
        </p:txBody>
      </p:sp>
    </p:spTree>
    <p:extLst>
      <p:ext uri="{BB962C8B-B14F-4D97-AF65-F5344CB8AC3E}">
        <p14:creationId xmlns:p14="http://schemas.microsoft.com/office/powerpoint/2010/main" val="23507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2F31-A8B4-4695-1416-FBFE81509920}"/>
              </a:ext>
            </a:extLst>
          </p:cNvPr>
          <p:cNvSpPr>
            <a:spLocks noGrp="1"/>
          </p:cNvSpPr>
          <p:nvPr>
            <p:ph type="title"/>
          </p:nvPr>
        </p:nvSpPr>
        <p:spPr/>
        <p:txBody>
          <a:bodyPr/>
          <a:lstStyle/>
          <a:p>
            <a:r>
              <a:rPr lang="en-US"/>
              <a:t>Problem Description</a:t>
            </a:r>
          </a:p>
        </p:txBody>
      </p:sp>
      <p:graphicFrame>
        <p:nvGraphicFramePr>
          <p:cNvPr id="5" name="Content Placeholder 4">
            <a:extLst>
              <a:ext uri="{FF2B5EF4-FFF2-40B4-BE49-F238E27FC236}">
                <a16:creationId xmlns:a16="http://schemas.microsoft.com/office/drawing/2014/main" id="{0457305A-6FCF-462F-9EA2-CE2D70A90364}"/>
              </a:ext>
            </a:extLst>
          </p:cNvPr>
          <p:cNvGraphicFramePr>
            <a:graphicFrameLocks noGrp="1"/>
          </p:cNvGraphicFramePr>
          <p:nvPr>
            <p:ph idx="1"/>
            <p:extLst>
              <p:ext uri="{D42A27DB-BD31-4B8C-83A1-F6EECF244321}">
                <p14:modId xmlns:p14="http://schemas.microsoft.com/office/powerpoint/2010/main" val="1609172834"/>
              </p:ext>
            </p:extLst>
          </p:nvPr>
        </p:nvGraphicFramePr>
        <p:xfrm>
          <a:off x="840154" y="1719384"/>
          <a:ext cx="10515599" cy="4096873"/>
        </p:xfrm>
        <a:graphic>
          <a:graphicData uri="http://schemas.openxmlformats.org/drawingml/2006/table">
            <a:tbl>
              <a:tblPr bandRow="1">
                <a:tableStyleId>{5C22544A-7EE6-4342-B048-85BDC9FD1C3A}</a:tableStyleId>
              </a:tblPr>
              <a:tblGrid>
                <a:gridCol w="2593374">
                  <a:extLst>
                    <a:ext uri="{9D8B030D-6E8A-4147-A177-3AD203B41FA5}">
                      <a16:colId xmlns:a16="http://schemas.microsoft.com/office/drawing/2014/main" val="3198648847"/>
                    </a:ext>
                  </a:extLst>
                </a:gridCol>
                <a:gridCol w="7922225">
                  <a:extLst>
                    <a:ext uri="{9D8B030D-6E8A-4147-A177-3AD203B41FA5}">
                      <a16:colId xmlns:a16="http://schemas.microsoft.com/office/drawing/2014/main" val="4026473098"/>
                    </a:ext>
                  </a:extLst>
                </a:gridCol>
              </a:tblGrid>
              <a:tr h="296333">
                <a:tc>
                  <a:txBody>
                    <a:bodyPr/>
                    <a:lstStyle/>
                    <a:p>
                      <a:pPr algn="l" rtl="0" fontAlgn="base">
                        <a:lnSpc>
                          <a:spcPts val="1482"/>
                        </a:lnSpc>
                        <a:spcBef>
                          <a:spcPts val="600"/>
                        </a:spcBef>
                        <a:buNone/>
                      </a:pPr>
                      <a:r>
                        <a:rPr lang="en-US" sz="1100" b="1" i="0" u="none" strike="noStrike">
                          <a:solidFill>
                            <a:srgbClr val="000000"/>
                          </a:solidFill>
                          <a:effectLst/>
                          <a:latin typeface="Aptos" panose="020B0004020202020204" pitchFamily="34" charset="0"/>
                        </a:rPr>
                        <a:t>Project Name:</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l" rtl="0" fontAlgn="base">
                        <a:lnSpc>
                          <a:spcPts val="1482"/>
                        </a:lnSpc>
                        <a:spcBef>
                          <a:spcPts val="600"/>
                        </a:spcBef>
                        <a:buNone/>
                      </a:pPr>
                      <a:r>
                        <a:rPr lang="en-US" sz="1100" b="0" i="0" u="none" strike="noStrike">
                          <a:solidFill>
                            <a:srgbClr val="000000"/>
                          </a:solidFill>
                          <a:effectLst/>
                          <a:latin typeface="Aptos" panose="020B0004020202020204" pitchFamily="34" charset="0"/>
                        </a:rPr>
                        <a:t>Machine Learning Model for Credit Card Fraud Detection</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7296708"/>
                  </a:ext>
                </a:extLst>
              </a:tr>
              <a:tr h="190500">
                <a:tc>
                  <a:txBody>
                    <a:bodyPr/>
                    <a:lstStyle/>
                    <a:p>
                      <a:pPr algn="l" rtl="0" fontAlgn="base">
                        <a:lnSpc>
                          <a:spcPts val="1482"/>
                        </a:lnSpc>
                        <a:spcBef>
                          <a:spcPts val="600"/>
                        </a:spcBef>
                        <a:buNone/>
                      </a:pPr>
                      <a:r>
                        <a:rPr lang="en-US" sz="1100" b="1" i="0" u="none" strike="noStrike">
                          <a:solidFill>
                            <a:srgbClr val="000000"/>
                          </a:solidFill>
                          <a:effectLst/>
                          <a:latin typeface="Aptos" panose="020B0004020202020204" pitchFamily="34" charset="0"/>
                        </a:rPr>
                        <a:t>Team:</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l" rtl="0" fontAlgn="base">
                        <a:lnSpc>
                          <a:spcPts val="1482"/>
                        </a:lnSpc>
                        <a:spcBef>
                          <a:spcPts val="600"/>
                        </a:spcBef>
                        <a:buNone/>
                      </a:pPr>
                      <a:r>
                        <a:rPr lang="en-US" sz="1100" b="0" i="0" u="none" strike="noStrike">
                          <a:solidFill>
                            <a:srgbClr val="000000"/>
                          </a:solidFill>
                          <a:effectLst/>
                          <a:latin typeface="Aptos" panose="020B0004020202020204" pitchFamily="34" charset="0"/>
                        </a:rPr>
                        <a:t>IT Architects</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8009901"/>
                  </a:ext>
                </a:extLst>
              </a:tr>
              <a:tr h="190500">
                <a:tc>
                  <a:txBody>
                    <a:bodyPr/>
                    <a:lstStyle/>
                    <a:p>
                      <a:pPr algn="l" rtl="0" fontAlgn="base">
                        <a:lnSpc>
                          <a:spcPts val="1482"/>
                        </a:lnSpc>
                        <a:spcBef>
                          <a:spcPts val="600"/>
                        </a:spcBef>
                        <a:buNone/>
                      </a:pPr>
                      <a:r>
                        <a:rPr lang="en-US" sz="1100" b="1" i="0" u="none" strike="noStrike">
                          <a:solidFill>
                            <a:srgbClr val="000000"/>
                          </a:solidFill>
                          <a:effectLst/>
                          <a:latin typeface="Aptos" panose="020B0004020202020204" pitchFamily="34" charset="0"/>
                        </a:rPr>
                        <a:t>Project Description:</a:t>
                      </a:r>
                      <a:r>
                        <a:rPr lang="en-US" sz="1100" b="0" i="0">
                          <a:solidFill>
                            <a:srgbClr val="000000"/>
                          </a:solidFill>
                          <a:effectLst/>
                          <a:latin typeface="Aptos" panose="020B0004020202020204" pitchFamily="34" charset="0"/>
                        </a:rPr>
                        <a:t> </a:t>
                      </a:r>
                      <a:endParaRPr lang="en-US" b="0" i="0">
                        <a:effectLst/>
                      </a:endParaRPr>
                    </a:p>
                    <a:p>
                      <a:pPr algn="l" rtl="0" fontAlgn="base">
                        <a:lnSpc>
                          <a:spcPts val="1569"/>
                        </a:lnSpc>
                        <a:buNone/>
                      </a:pPr>
                      <a:r>
                        <a:rPr lang="en-US" sz="1200" b="0" i="0">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l" rtl="0" fontAlgn="base">
                        <a:lnSpc>
                          <a:spcPts val="1482"/>
                        </a:lnSpc>
                        <a:spcBef>
                          <a:spcPts val="600"/>
                        </a:spcBef>
                        <a:buNone/>
                      </a:pPr>
                      <a:r>
                        <a:rPr lang="en-US" sz="1100" b="0" i="0" u="none" strike="noStrike">
                          <a:solidFill>
                            <a:srgbClr val="000000"/>
                          </a:solidFill>
                          <a:effectLst/>
                          <a:latin typeface="Aptos" panose="020B0004020202020204" pitchFamily="34" charset="0"/>
                        </a:rPr>
                        <a:t>Current deterrents include rule-based fraud detection techniques, whereas our goal is to implement an AI-powered fraud-detection service that catches up to 80% of fraud attempts in real time while cutting false positives by 30%, so issuers lose less money and cardholders enjoy seamless, secure spending.</a:t>
                      </a:r>
                      <a:r>
                        <a:rPr lang="en-US" sz="1100" b="0" i="0">
                          <a:solidFill>
                            <a:srgbClr val="000000"/>
                          </a:solidFill>
                          <a:effectLst/>
                          <a:latin typeface="Aptos" panose="020B0004020202020204" pitchFamily="34" charset="0"/>
                        </a:rPr>
                        <a:t> </a:t>
                      </a:r>
                      <a:endParaRPr lang="en-US" b="0" i="0">
                        <a:effectLst/>
                      </a:endParaRPr>
                    </a:p>
                    <a:p>
                      <a:pPr algn="l" rtl="0" fontAlgn="base">
                        <a:lnSpc>
                          <a:spcPts val="1482"/>
                        </a:lnSpc>
                        <a:spcBef>
                          <a:spcPts val="600"/>
                        </a:spcBef>
                        <a:buNone/>
                      </a:pPr>
                      <a:r>
                        <a:rPr lang="en-US" sz="1100" b="0" i="0" u="none" strike="noStrike">
                          <a:solidFill>
                            <a:srgbClr val="000000"/>
                          </a:solidFill>
                          <a:effectLst/>
                          <a:latin typeface="Aptos" panose="020B0004020202020204" pitchFamily="34" charset="0"/>
                        </a:rPr>
                        <a:t>This project aims to deliver an advanced machine-learning classifier for credit-card fraud detection, designed for issuers and cardholders frustrated by today’s rule-based systems and high false-alarm rates. Leveraging SMOTE to rebalance data and XGBoost for precision, we’ll identify fraudulent transactions before funds leave the account, reduce false positives on legitimate purchases, and trigger real-time alerts that let cardholders act immediately. Our mission is to replace rigid, hand-tuned rules with a data-driven model that adapts to evolving fraud patterns by minimizing losses, preserving reputations, and restoring trust in digital payments. </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606706"/>
                  </a:ext>
                </a:extLst>
              </a:tr>
              <a:tr h="0">
                <a:tc gridSpan="2">
                  <a:txBody>
                    <a:bodyPr/>
                    <a:lstStyle/>
                    <a:p>
                      <a:pPr algn="l" rtl="0" fontAlgn="base">
                        <a:lnSpc>
                          <a:spcPts val="1569"/>
                        </a:lnSpc>
                        <a:buNone/>
                      </a:pPr>
                      <a:r>
                        <a:rPr lang="en-US" sz="1200" b="0" i="0">
                          <a:solidFill>
                            <a:srgbClr val="FFFFFF"/>
                          </a:solidFill>
                          <a:effectLst/>
                          <a:latin typeface="Aptos" panose="020B0004020202020204" pitchFamily="34" charset="0"/>
                        </a:rPr>
                        <a:t>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extLst>
                  <a:ext uri="{0D108BD9-81ED-4DB2-BD59-A6C34878D82A}">
                    <a16:rowId xmlns:a16="http://schemas.microsoft.com/office/drawing/2014/main" val="1733731560"/>
                  </a:ext>
                </a:extLst>
              </a:tr>
              <a:tr h="476250">
                <a:tc>
                  <a:txBody>
                    <a:bodyPr/>
                    <a:lstStyle/>
                    <a:p>
                      <a:pPr algn="l" rtl="0" fontAlgn="base">
                        <a:lnSpc>
                          <a:spcPts val="1482"/>
                        </a:lnSpc>
                        <a:spcBef>
                          <a:spcPts val="600"/>
                        </a:spcBef>
                        <a:buNone/>
                      </a:pPr>
                      <a:r>
                        <a:rPr lang="en-US" sz="1100" b="1" i="0" u="none" strike="noStrike">
                          <a:solidFill>
                            <a:srgbClr val="000000"/>
                          </a:solidFill>
                          <a:effectLst/>
                          <a:latin typeface="Aptos" panose="020B0004020202020204" pitchFamily="34" charset="0"/>
                        </a:rPr>
                        <a:t>Benefit Outcomes:</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algn="l" rtl="0" fontAlgn="base">
                        <a:lnSpc>
                          <a:spcPts val="1569"/>
                        </a:lnSpc>
                        <a:buNone/>
                      </a:pPr>
                      <a:r>
                        <a:rPr lang="en-US" sz="1200" b="0" i="0">
                          <a:effectLst/>
                          <a:latin typeface="Aptos" panose="020B0004020202020204" pitchFamily="34" charset="0"/>
                        </a:rPr>
                        <a:t>Credit Card companies can expect a reduction in false alarms, monetary losses, and damage to their reputation. </a:t>
                      </a:r>
                      <a:endParaRPr lang="en-US" b="0" i="0">
                        <a:effectLst/>
                      </a:endParaRPr>
                    </a:p>
                    <a:p>
                      <a:pPr algn="l" rtl="0" fontAlgn="base">
                        <a:lnSpc>
                          <a:spcPts val="1569"/>
                        </a:lnSpc>
                        <a:buNone/>
                      </a:pPr>
                      <a:r>
                        <a:rPr lang="en-US" sz="1200" b="0" i="0">
                          <a:effectLst/>
                          <a:latin typeface="Aptos" panose="020B0004020202020204" pitchFamily="34" charset="0"/>
                        </a:rPr>
                        <a:t> </a:t>
                      </a:r>
                      <a:endParaRPr lang="en-US" b="0" i="0">
                        <a:effectLst/>
                      </a:endParaRPr>
                    </a:p>
                    <a:p>
                      <a:pPr algn="l" rtl="0" fontAlgn="base">
                        <a:lnSpc>
                          <a:spcPts val="1569"/>
                        </a:lnSpc>
                        <a:buNone/>
                      </a:pPr>
                      <a:r>
                        <a:rPr lang="en-US" sz="1200" b="0" i="0">
                          <a:effectLst/>
                          <a:latin typeface="Aptos" panose="020B0004020202020204" pitchFamily="34" charset="0"/>
                        </a:rPr>
                        <a:t>Credit Card holders can expect a reduction in unauthorized charges, fewer declined legitimate transactions, and greater peace of mind when using their cards as well as an increase in user satisfaction and engagement.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8285064"/>
                  </a:ext>
                </a:extLst>
              </a:tr>
              <a:tr h="476250">
                <a:tc>
                  <a:txBody>
                    <a:bodyPr/>
                    <a:lstStyle/>
                    <a:p>
                      <a:pPr algn="l" rtl="0" fontAlgn="base">
                        <a:lnSpc>
                          <a:spcPts val="1482"/>
                        </a:lnSpc>
                        <a:spcBef>
                          <a:spcPts val="600"/>
                        </a:spcBef>
                        <a:buNone/>
                      </a:pPr>
                      <a:r>
                        <a:rPr lang="en-US" sz="1100" b="1" i="0" u="none" strike="noStrike">
                          <a:solidFill>
                            <a:srgbClr val="000000"/>
                          </a:solidFill>
                          <a:effectLst/>
                          <a:latin typeface="Aptos" panose="020B0004020202020204" pitchFamily="34" charset="0"/>
                        </a:rPr>
                        <a:t>Github Link:</a:t>
                      </a:r>
                      <a:r>
                        <a:rPr lang="en-US" sz="1100" b="0" i="0">
                          <a:solidFill>
                            <a:srgbClr val="000000"/>
                          </a:solidFill>
                          <a:effectLst/>
                          <a:latin typeface="Aptos" panose="020B0004020202020204" pitchFamily="34" charset="0"/>
                        </a:rPr>
                        <a:t> </a:t>
                      </a:r>
                      <a:endParaRPr lang="en-US" b="0" i="0">
                        <a:effectLs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2F2F2"/>
                    </a:solidFill>
                  </a:tcPr>
                </a:tc>
                <a:tc>
                  <a:txBody>
                    <a:bodyPr/>
                    <a:lstStyle/>
                    <a:p>
                      <a:pPr lvl="0" algn="l">
                        <a:lnSpc>
                          <a:spcPts val="1482"/>
                        </a:lnSpc>
                        <a:spcBef>
                          <a:spcPts val="600"/>
                        </a:spcBef>
                        <a:buNone/>
                      </a:pPr>
                      <a:r>
                        <a:rPr lang="en-US" sz="1100" b="0" i="0" u="none" strike="noStrike" noProof="0">
                          <a:solidFill>
                            <a:srgbClr val="000000"/>
                          </a:solidFill>
                          <a:effectLst/>
                        </a:rPr>
                        <a:t>https://github.com/htmw/F2025-Team1/wiki</a:t>
                      </a:r>
                      <a:endParaRPr lang="en-US"/>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7245106"/>
                  </a:ext>
                </a:extLst>
              </a:tr>
            </a:tbl>
          </a:graphicData>
        </a:graphic>
      </p:graphicFrame>
    </p:spTree>
    <p:extLst>
      <p:ext uri="{BB962C8B-B14F-4D97-AF65-F5344CB8AC3E}">
        <p14:creationId xmlns:p14="http://schemas.microsoft.com/office/powerpoint/2010/main" val="228230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30C3-94B6-62A3-870A-CB6BAA157C4B}"/>
              </a:ext>
            </a:extLst>
          </p:cNvPr>
          <p:cNvSpPr>
            <a:spLocks noGrp="1"/>
          </p:cNvSpPr>
          <p:nvPr>
            <p:ph type="title"/>
          </p:nvPr>
        </p:nvSpPr>
        <p:spPr/>
        <p:txBody>
          <a:bodyPr/>
          <a:lstStyle/>
          <a:p>
            <a:r>
              <a:rPr lang="en-US"/>
              <a:t>Persona 1:  Sarah Miller</a:t>
            </a:r>
          </a:p>
        </p:txBody>
      </p:sp>
      <p:sp>
        <p:nvSpPr>
          <p:cNvPr id="3" name="Content Placeholder 2">
            <a:extLst>
              <a:ext uri="{FF2B5EF4-FFF2-40B4-BE49-F238E27FC236}">
                <a16:creationId xmlns:a16="http://schemas.microsoft.com/office/drawing/2014/main" id="{E157DE1A-E331-CF9F-05FD-12464F0DC0E0}"/>
              </a:ext>
            </a:extLst>
          </p:cNvPr>
          <p:cNvSpPr>
            <a:spLocks noGrp="1"/>
          </p:cNvSpPr>
          <p:nvPr>
            <p:ph idx="1"/>
          </p:nvPr>
        </p:nvSpPr>
        <p:spPr>
          <a:xfrm>
            <a:off x="838200" y="1235610"/>
            <a:ext cx="10515600" cy="4962942"/>
          </a:xfrm>
        </p:spPr>
        <p:txBody>
          <a:bodyPr vert="horz" lIns="91440" tIns="45720" rIns="91440" bIns="45720" rtlCol="0" anchor="t">
            <a:noAutofit/>
          </a:bodyPr>
          <a:lstStyle/>
          <a:p>
            <a:r>
              <a:rPr lang="en-US" sz="1200">
                <a:ea typeface="+mn-lt"/>
                <a:cs typeface="+mn-lt"/>
              </a:rPr>
              <a:t>Age: 28</a:t>
            </a:r>
            <a:endParaRPr lang="en-US" sz="1200"/>
          </a:p>
          <a:p>
            <a:r>
              <a:rPr lang="en-US" sz="1200">
                <a:ea typeface="+mn-lt"/>
                <a:cs typeface="+mn-lt"/>
              </a:rPr>
              <a:t>Occupation: Graphic Designer</a:t>
            </a:r>
            <a:endParaRPr lang="en-US" sz="1200"/>
          </a:p>
          <a:p>
            <a:r>
              <a:rPr lang="en-US" sz="1200">
                <a:ea typeface="+mn-lt"/>
                <a:cs typeface="+mn-lt"/>
              </a:rPr>
              <a:t>Sarah is an avid online shopper who loves finding unique items from small businesses. She uses her credit card for most of her purchases, appreciating the convenience and rewards. She's tech-savvy and expects seamless digital experiences. Recently, her card details were stolen from a third-party website, leading to several unauthorized small purchases. The process of getting a new card and updating her payment information on various subscriptions was a significant hassle and made her wary of future online transactions. She's looking for reassurance and security in her digital financial interactions.</a:t>
            </a:r>
            <a:endParaRPr lang="en-US" sz="1200"/>
          </a:p>
          <a:p>
            <a:r>
              <a:rPr lang="en-US" sz="1200">
                <a:ea typeface="+mn-lt"/>
                <a:cs typeface="+mn-lt"/>
              </a:rPr>
              <a:t>Goals:</a:t>
            </a:r>
            <a:endParaRPr lang="en-US" sz="1200"/>
          </a:p>
          <a:p>
            <a:pPr lvl="1">
              <a:buFont typeface="Courier New" panose="020B0604020202020204" pitchFamily="34" charset="0"/>
              <a:buChar char="o"/>
            </a:pPr>
            <a:r>
              <a:rPr lang="en-US" sz="1200">
                <a:ea typeface="+mn-lt"/>
                <a:cs typeface="+mn-lt"/>
              </a:rPr>
              <a:t>Wants to shop online without constant worry about card fraud.</a:t>
            </a:r>
            <a:endParaRPr lang="en-US" sz="1200"/>
          </a:p>
          <a:p>
            <a:pPr lvl="1">
              <a:buFont typeface="Courier New" panose="020B0604020202020204" pitchFamily="34" charset="0"/>
              <a:buChar char="o"/>
            </a:pPr>
            <a:r>
              <a:rPr lang="en-US" sz="1200">
                <a:ea typeface="+mn-lt"/>
                <a:cs typeface="+mn-lt"/>
              </a:rPr>
              <a:t>Needs quick and clear notifications for any suspicious activity on her accounts.</a:t>
            </a:r>
            <a:endParaRPr lang="en-US" sz="1200"/>
          </a:p>
          <a:p>
            <a:pPr lvl="1">
              <a:buFont typeface="Courier New" panose="020B0604020202020204" pitchFamily="34" charset="0"/>
              <a:buChar char="o"/>
            </a:pPr>
            <a:r>
              <a:rPr lang="en-US" sz="1200">
                <a:ea typeface="+mn-lt"/>
                <a:cs typeface="+mn-lt"/>
              </a:rPr>
              <a:t>Hopes for an easy way to verify transactions or freeze her card directly from her phone if needed.</a:t>
            </a:r>
            <a:endParaRPr lang="en-US" sz="1200"/>
          </a:p>
          <a:p>
            <a:r>
              <a:rPr lang="en-US" sz="1200">
                <a:ea typeface="+mn-lt"/>
                <a:cs typeface="+mn-lt"/>
              </a:rPr>
              <a:t>Frustrations:</a:t>
            </a:r>
            <a:endParaRPr lang="en-US" sz="1200"/>
          </a:p>
          <a:p>
            <a:pPr lvl="1">
              <a:buFont typeface="Courier New" panose="020B0604020202020204" pitchFamily="34" charset="0"/>
              <a:buChar char="o"/>
            </a:pPr>
            <a:r>
              <a:rPr lang="en-US" sz="1200">
                <a:ea typeface="+mn-lt"/>
                <a:cs typeface="+mn-lt"/>
              </a:rPr>
              <a:t>The time and effort involved in cancelling cards and updating payment details after fraud.</a:t>
            </a:r>
            <a:endParaRPr lang="en-US" sz="1200"/>
          </a:p>
          <a:p>
            <a:pPr lvl="1">
              <a:buFont typeface="Courier New" panose="020B0604020202020204" pitchFamily="34" charset="0"/>
              <a:buChar char="o"/>
            </a:pPr>
            <a:r>
              <a:rPr lang="en-US" sz="1200">
                <a:ea typeface="+mn-lt"/>
                <a:cs typeface="+mn-lt"/>
              </a:rPr>
              <a:t>Feeling vulnerable and exposed when her financial information is compromised.</a:t>
            </a:r>
            <a:endParaRPr lang="en-US" sz="1200"/>
          </a:p>
          <a:p>
            <a:pPr lvl="1">
              <a:buFont typeface="Courier New" panose="020B0604020202020204" pitchFamily="34" charset="0"/>
              <a:buChar char="o"/>
            </a:pPr>
            <a:r>
              <a:rPr lang="en-US" sz="1200">
                <a:ea typeface="+mn-lt"/>
                <a:cs typeface="+mn-lt"/>
              </a:rPr>
              <a:t>Receiving generic, unhelpful alerts that don't provide clear next steps.</a:t>
            </a:r>
            <a:endParaRPr lang="en-US" sz="1200"/>
          </a:p>
          <a:p>
            <a:r>
              <a:rPr lang="en-US" sz="1200">
                <a:ea typeface="+mn-lt"/>
                <a:cs typeface="+mn-lt"/>
              </a:rPr>
              <a:t>Needs from the Solution:</a:t>
            </a:r>
            <a:endParaRPr lang="en-US" sz="1200"/>
          </a:p>
          <a:p>
            <a:pPr lvl="1">
              <a:buFont typeface="Courier New" panose="020B0604020202020204" pitchFamily="34" charset="0"/>
              <a:buChar char="o"/>
            </a:pPr>
            <a:r>
              <a:rPr lang="en-US" sz="1200">
                <a:ea typeface="+mn-lt"/>
                <a:cs typeface="+mn-lt"/>
              </a:rPr>
              <a:t>Real-time alerts that are easy to understand and act upon.</a:t>
            </a:r>
            <a:endParaRPr lang="en-US" sz="1200"/>
          </a:p>
          <a:p>
            <a:pPr lvl="1">
              <a:buFont typeface="Courier New" panose="020B0604020202020204" pitchFamily="34" charset="0"/>
              <a:buChar char="o"/>
            </a:pPr>
            <a:r>
              <a:rPr lang="en-US" sz="1200">
                <a:ea typeface="+mn-lt"/>
                <a:cs typeface="+mn-lt"/>
              </a:rPr>
              <a:t>An intuitive mobile interface that allows her to quickly approve or deny a transaction and temporarily lock her card.</a:t>
            </a:r>
            <a:endParaRPr lang="en-US" sz="1200"/>
          </a:p>
          <a:p>
            <a:pPr lvl="1">
              <a:buFont typeface="Courier New" panose="020B0604020202020204" pitchFamily="34" charset="0"/>
              <a:buChar char="o"/>
            </a:pPr>
            <a:r>
              <a:rPr lang="en-US" sz="1200">
                <a:ea typeface="+mn-lt"/>
                <a:cs typeface="+mn-lt"/>
              </a:rPr>
              <a:t>Minimal false positives on her legitimate purchases so she doesn't lose trust in the system.</a:t>
            </a:r>
            <a:endParaRPr lang="en-US" sz="1200"/>
          </a:p>
          <a:p>
            <a:endParaRPr lang="en-US" sz="120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0BF81B9-3702-071E-027A-6680333ABE28}"/>
                  </a:ext>
                </a:extLst>
              </p14:cNvPr>
              <p14:cNvContentPartPr/>
              <p14:nvPr/>
            </p14:nvContentPartPr>
            <p14:xfrm>
              <a:off x="1412968" y="2409998"/>
              <a:ext cx="28653" cy="20163"/>
            </p14:xfrm>
          </p:contentPart>
        </mc:Choice>
        <mc:Fallback xmlns="">
          <p:pic>
            <p:nvPicPr>
              <p:cNvPr id="5" name="Ink 4">
                <a:extLst>
                  <a:ext uri="{FF2B5EF4-FFF2-40B4-BE49-F238E27FC236}">
                    <a16:creationId xmlns:a16="http://schemas.microsoft.com/office/drawing/2014/main" id="{90BF81B9-3702-071E-027A-6680333ABE28}"/>
                  </a:ext>
                </a:extLst>
              </p:cNvPr>
              <p:cNvPicPr/>
              <p:nvPr/>
            </p:nvPicPr>
            <p:blipFill>
              <a:blip r:embed="rId3"/>
              <a:stretch>
                <a:fillRect/>
              </a:stretch>
            </p:blipFill>
            <p:spPr>
              <a:xfrm>
                <a:off x="1395281" y="2392311"/>
                <a:ext cx="63673" cy="55183"/>
              </a:xfrm>
              <a:prstGeom prst="rect">
                <a:avLst/>
              </a:prstGeom>
            </p:spPr>
          </p:pic>
        </mc:Fallback>
      </mc:AlternateContent>
    </p:spTree>
    <p:extLst>
      <p:ext uri="{BB962C8B-B14F-4D97-AF65-F5344CB8AC3E}">
        <p14:creationId xmlns:p14="http://schemas.microsoft.com/office/powerpoint/2010/main" val="205830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B416-799C-0977-9F69-43CEAF07A3DA}"/>
              </a:ext>
            </a:extLst>
          </p:cNvPr>
          <p:cNvSpPr>
            <a:spLocks noGrp="1"/>
          </p:cNvSpPr>
          <p:nvPr>
            <p:ph type="title"/>
          </p:nvPr>
        </p:nvSpPr>
        <p:spPr/>
        <p:txBody>
          <a:bodyPr/>
          <a:lstStyle/>
          <a:p>
            <a:r>
              <a:rPr lang="en-US"/>
              <a:t>Persona 2: </a:t>
            </a:r>
            <a:r>
              <a:rPr lang="en-US">
                <a:ea typeface="+mj-lt"/>
                <a:cs typeface="+mj-lt"/>
              </a:rPr>
              <a:t>Alex Chen</a:t>
            </a:r>
            <a:endParaRPr lang="en-US"/>
          </a:p>
        </p:txBody>
      </p:sp>
      <p:sp>
        <p:nvSpPr>
          <p:cNvPr id="3" name="Content Placeholder 2">
            <a:extLst>
              <a:ext uri="{FF2B5EF4-FFF2-40B4-BE49-F238E27FC236}">
                <a16:creationId xmlns:a16="http://schemas.microsoft.com/office/drawing/2014/main" id="{2BC2F329-86DE-7578-FD2E-682864D073E8}"/>
              </a:ext>
            </a:extLst>
          </p:cNvPr>
          <p:cNvSpPr>
            <a:spLocks noGrp="1"/>
          </p:cNvSpPr>
          <p:nvPr>
            <p:ph idx="1"/>
          </p:nvPr>
        </p:nvSpPr>
        <p:spPr>
          <a:xfrm>
            <a:off x="838200" y="1114123"/>
            <a:ext cx="10515600" cy="4812548"/>
          </a:xfrm>
        </p:spPr>
        <p:txBody>
          <a:bodyPr vert="horz" lIns="91440" tIns="45720" rIns="91440" bIns="45720" rtlCol="0" anchor="t">
            <a:noAutofit/>
          </a:bodyPr>
          <a:lstStyle/>
          <a:p>
            <a:pPr marL="0" indent="0">
              <a:buNone/>
            </a:pPr>
            <a:endParaRPr lang="en-US" sz="1200"/>
          </a:p>
          <a:p>
            <a:r>
              <a:rPr lang="en-US" sz="1200">
                <a:ea typeface="+mn-lt"/>
                <a:cs typeface="+mn-lt"/>
              </a:rPr>
              <a:t>Age: 32</a:t>
            </a:r>
            <a:endParaRPr lang="en-US" sz="1200"/>
          </a:p>
          <a:p>
            <a:r>
              <a:rPr lang="en-US" sz="1200">
                <a:ea typeface="+mn-lt"/>
                <a:cs typeface="+mn-lt"/>
              </a:rPr>
              <a:t>Occupation: Founder of "</a:t>
            </a:r>
            <a:r>
              <a:rPr lang="en-US" sz="1200" err="1">
                <a:ea typeface="+mn-lt"/>
                <a:cs typeface="+mn-lt"/>
              </a:rPr>
              <a:t>PetPals</a:t>
            </a:r>
            <a:r>
              <a:rPr lang="en-US" sz="1200">
                <a:ea typeface="+mn-lt"/>
                <a:cs typeface="+mn-lt"/>
              </a:rPr>
              <a:t> Boutique" | The E-commerce Startup Founder</a:t>
            </a:r>
          </a:p>
          <a:p>
            <a:r>
              <a:rPr lang="en-US" sz="1200">
                <a:ea typeface="+mn-lt"/>
                <a:cs typeface="+mn-lt"/>
              </a:rPr>
              <a:t>Alex recently launched "</a:t>
            </a:r>
            <a:r>
              <a:rPr lang="en-US" sz="1200" err="1">
                <a:ea typeface="+mn-lt"/>
                <a:cs typeface="+mn-lt"/>
              </a:rPr>
              <a:t>PetPals</a:t>
            </a:r>
            <a:r>
              <a:rPr lang="en-US" sz="1200">
                <a:ea typeface="+mn-lt"/>
                <a:cs typeface="+mn-lt"/>
              </a:rPr>
              <a:t> Boutique," an online store selling custom pet accessories. Business is booming, but he's starting to see a disturbing trend of chargebacks due to fraudulent orders. These chargebacks not only cost him money but also damage his store's reputation with payment processors. He's passionate about his business but has limited resources and can't afford a dedicated fraud team. He needs an automated, intelligent system that can protect his revenue and allow him to focus on growing </a:t>
            </a:r>
            <a:r>
              <a:rPr lang="en-US" sz="1200" err="1">
                <a:ea typeface="+mn-lt"/>
                <a:cs typeface="+mn-lt"/>
              </a:rPr>
              <a:t>PetPals</a:t>
            </a:r>
            <a:r>
              <a:rPr lang="en-US" sz="1200">
                <a:ea typeface="+mn-lt"/>
                <a:cs typeface="+mn-lt"/>
              </a:rPr>
              <a:t> Boutique, not fighting fraud.</a:t>
            </a:r>
            <a:endParaRPr lang="en-US" sz="1200"/>
          </a:p>
          <a:p>
            <a:r>
              <a:rPr lang="en-US" sz="1200">
                <a:ea typeface="+mn-lt"/>
                <a:cs typeface="+mn-lt"/>
              </a:rPr>
              <a:t>Goals:</a:t>
            </a:r>
            <a:endParaRPr lang="en-US" sz="1200"/>
          </a:p>
          <a:p>
            <a:pPr lvl="1">
              <a:buFont typeface="Courier New" panose="020B0604020202020204" pitchFamily="34" charset="0"/>
              <a:buChar char="o"/>
            </a:pPr>
            <a:r>
              <a:rPr lang="en-US" sz="1200">
                <a:ea typeface="+mn-lt"/>
                <a:cs typeface="+mn-lt"/>
              </a:rPr>
              <a:t>To minimize chargebacks and financial losses from fraudulent transactions.</a:t>
            </a:r>
            <a:endParaRPr lang="en-US" sz="1200"/>
          </a:p>
          <a:p>
            <a:pPr lvl="1">
              <a:buFont typeface="Courier New" panose="020B0604020202020204" pitchFamily="34" charset="0"/>
              <a:buChar char="o"/>
            </a:pPr>
            <a:r>
              <a:rPr lang="en-US" sz="1200">
                <a:ea typeface="+mn-lt"/>
                <a:cs typeface="+mn-lt"/>
              </a:rPr>
              <a:t>To protect his business's reputation with payment providers.</a:t>
            </a:r>
            <a:endParaRPr lang="en-US" sz="1200"/>
          </a:p>
          <a:p>
            <a:pPr lvl="1">
              <a:buFont typeface="Courier New" panose="020B0604020202020204" pitchFamily="34" charset="0"/>
              <a:buChar char="o"/>
            </a:pPr>
            <a:r>
              <a:rPr lang="en-US" sz="1200">
                <a:ea typeface="+mn-lt"/>
                <a:cs typeface="+mn-lt"/>
              </a:rPr>
              <a:t>To have a simple, affordable, and effective fraud detection solution that integrates easily with his e-commerce platform.</a:t>
            </a:r>
            <a:endParaRPr lang="en-US" sz="1200"/>
          </a:p>
          <a:p>
            <a:r>
              <a:rPr lang="en-US" sz="1200">
                <a:ea typeface="+mn-lt"/>
                <a:cs typeface="+mn-lt"/>
              </a:rPr>
              <a:t>Frustrations:</a:t>
            </a:r>
            <a:endParaRPr lang="en-US" sz="1200"/>
          </a:p>
          <a:p>
            <a:pPr lvl="1">
              <a:buFont typeface="Courier New" panose="020B0604020202020204" pitchFamily="34" charset="0"/>
              <a:buChar char="o"/>
            </a:pPr>
            <a:r>
              <a:rPr lang="en-US" sz="1200">
                <a:ea typeface="+mn-lt"/>
                <a:cs typeface="+mn-lt"/>
              </a:rPr>
              <a:t>The financial impact of fraudulent orders and chargeback fees.</a:t>
            </a:r>
            <a:endParaRPr lang="en-US" sz="1200"/>
          </a:p>
          <a:p>
            <a:pPr lvl="1">
              <a:buFont typeface="Courier New" panose="020B0604020202020204" pitchFamily="34" charset="0"/>
              <a:buChar char="o"/>
            </a:pPr>
            <a:r>
              <a:rPr lang="en-US" sz="1200">
                <a:ea typeface="+mn-lt"/>
                <a:cs typeface="+mn-lt"/>
              </a:rPr>
              <a:t>The time-consuming process of manually reviewing suspicious orders.</a:t>
            </a:r>
            <a:endParaRPr lang="en-US" sz="1200"/>
          </a:p>
          <a:p>
            <a:pPr lvl="1">
              <a:buFont typeface="Courier New" panose="020B0604020202020204" pitchFamily="34" charset="0"/>
              <a:buChar char="o"/>
            </a:pPr>
            <a:r>
              <a:rPr lang="en-US" sz="1200">
                <a:ea typeface="+mn-lt"/>
                <a:cs typeface="+mn-lt"/>
              </a:rPr>
              <a:t>Fear that his small business could be targeted by organized fraud rings, which he feels ill-equipped to handle.</a:t>
            </a:r>
            <a:endParaRPr lang="en-US" sz="1200"/>
          </a:p>
          <a:p>
            <a:r>
              <a:rPr lang="en-US" sz="1200">
                <a:ea typeface="+mn-lt"/>
                <a:cs typeface="+mn-lt"/>
              </a:rPr>
              <a:t>Needs from the Solution:</a:t>
            </a:r>
            <a:endParaRPr lang="en-US" sz="1200"/>
          </a:p>
          <a:p>
            <a:pPr lvl="1">
              <a:buFont typeface="Courier New" panose="020B0604020202020204" pitchFamily="34" charset="0"/>
              <a:buChar char="o"/>
            </a:pPr>
            <a:r>
              <a:rPr lang="en-US" sz="1200">
                <a:ea typeface="+mn-lt"/>
                <a:cs typeface="+mn-lt"/>
              </a:rPr>
              <a:t>An easy-to-integrate API that works seamlessly with his e-commerce platform.</a:t>
            </a:r>
            <a:endParaRPr lang="en-US" sz="1200"/>
          </a:p>
          <a:p>
            <a:pPr lvl="1">
              <a:buFont typeface="Courier New" panose="020B0604020202020204" pitchFamily="34" charset="0"/>
              <a:buChar char="o"/>
            </a:pPr>
            <a:r>
              <a:rPr lang="en-US" sz="1200">
                <a:ea typeface="+mn-lt"/>
                <a:cs typeface="+mn-lt"/>
              </a:rPr>
              <a:t>A dashboard that provides clear, actionable insights on potential fraud, without requiring a lot of technical expertise.</a:t>
            </a:r>
            <a:endParaRPr lang="en-US" sz="1200"/>
          </a:p>
          <a:p>
            <a:pPr lvl="1">
              <a:buFont typeface="Courier New" panose="020B0604020202020204" pitchFamily="34" charset="0"/>
              <a:buChar char="o"/>
            </a:pPr>
            <a:r>
              <a:rPr lang="en-US" sz="1200">
                <a:ea typeface="+mn-lt"/>
                <a:cs typeface="+mn-lt"/>
              </a:rPr>
              <a:t>Automated decision-making that blocks high-risk transactions instantly and allows low-risk ones to proceed without delay.</a:t>
            </a:r>
            <a:endParaRPr lang="en-US" sz="1200"/>
          </a:p>
        </p:txBody>
      </p:sp>
    </p:spTree>
    <p:extLst>
      <p:ext uri="{BB962C8B-B14F-4D97-AF65-F5344CB8AC3E}">
        <p14:creationId xmlns:p14="http://schemas.microsoft.com/office/powerpoint/2010/main" val="181083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697F-1D55-82C1-ED26-011357FFF7CA}"/>
              </a:ext>
            </a:extLst>
          </p:cNvPr>
          <p:cNvSpPr>
            <a:spLocks noGrp="1"/>
          </p:cNvSpPr>
          <p:nvPr>
            <p:ph type="title"/>
          </p:nvPr>
        </p:nvSpPr>
        <p:spPr/>
        <p:txBody>
          <a:bodyPr/>
          <a:lstStyle/>
          <a:p>
            <a:r>
              <a:rPr lang="en-US"/>
              <a:t>Persona 3: Marcus Johnson</a:t>
            </a:r>
          </a:p>
        </p:txBody>
      </p:sp>
      <p:sp>
        <p:nvSpPr>
          <p:cNvPr id="3" name="Content Placeholder 2">
            <a:extLst>
              <a:ext uri="{FF2B5EF4-FFF2-40B4-BE49-F238E27FC236}">
                <a16:creationId xmlns:a16="http://schemas.microsoft.com/office/drawing/2014/main" id="{CAF20422-9F28-AC4E-B8C4-02EB28819C85}"/>
              </a:ext>
            </a:extLst>
          </p:cNvPr>
          <p:cNvSpPr>
            <a:spLocks noGrp="1"/>
          </p:cNvSpPr>
          <p:nvPr>
            <p:ph idx="1"/>
          </p:nvPr>
        </p:nvSpPr>
        <p:spPr>
          <a:xfrm>
            <a:off x="838200" y="1113683"/>
            <a:ext cx="10515600" cy="4632074"/>
          </a:xfrm>
        </p:spPr>
        <p:txBody>
          <a:bodyPr vert="horz" lIns="91440" tIns="45720" rIns="91440" bIns="45720" rtlCol="0" anchor="t">
            <a:noAutofit/>
          </a:bodyPr>
          <a:lstStyle/>
          <a:p>
            <a:r>
              <a:rPr lang="en-US" sz="1200">
                <a:ea typeface="+mn-lt"/>
                <a:cs typeface="+mn-lt"/>
              </a:rPr>
              <a:t>Age: 49</a:t>
            </a:r>
            <a:endParaRPr lang="en-US" sz="1200"/>
          </a:p>
          <a:p>
            <a:r>
              <a:rPr lang="en-US" sz="1200">
                <a:ea typeface="+mn-lt"/>
                <a:cs typeface="+mn-lt"/>
              </a:rPr>
              <a:t>Occupation: Head of Fraud Prevention at "SecureBank" | The Bank Security Officer</a:t>
            </a:r>
            <a:endParaRPr lang="en-US" sz="1200"/>
          </a:p>
          <a:p>
            <a:r>
              <a:rPr lang="en-US" sz="1200">
                <a:ea typeface="+mn-lt"/>
                <a:cs typeface="+mn-lt"/>
              </a:rPr>
              <a:t>Marcus leads the fraud prevention department at a mid-sized bank. His team handles thousands of credit card transactions daily, constantly battling sophisticated fraud schemes. With new tactics emerging all the time, his biggest challenge is staying ahead of the criminals while ensuring legitimate customer transactions are processed smoothly. He's looking for a powerful, scalable solution that can integrate with their existing systems, reduce false positives, and provide actionable intelligence to his team. He needs to improve detection rates, reduce operational costs associated with fraud investigation, and enhance customer trust.</a:t>
            </a:r>
            <a:endParaRPr lang="en-US" sz="1200"/>
          </a:p>
          <a:p>
            <a:r>
              <a:rPr lang="en-US" sz="1200">
                <a:ea typeface="+mn-lt"/>
                <a:cs typeface="+mn-lt"/>
              </a:rPr>
              <a:t>Goals:</a:t>
            </a:r>
            <a:endParaRPr lang="en-US" sz="1200"/>
          </a:p>
          <a:p>
            <a:pPr lvl="1">
              <a:buFont typeface="Courier New" panose="020B0604020202020204" pitchFamily="34" charset="0"/>
              <a:buChar char="o"/>
            </a:pPr>
            <a:r>
              <a:rPr lang="en-US" sz="1200">
                <a:ea typeface="+mn-lt"/>
                <a:cs typeface="+mn-lt"/>
              </a:rPr>
              <a:t>To significantly reduce the bank's annual losses from credit card fraud.</a:t>
            </a:r>
            <a:endParaRPr lang="en-US" sz="1200"/>
          </a:p>
          <a:p>
            <a:pPr lvl="1">
              <a:buFont typeface="Courier New" panose="020B0604020202020204" pitchFamily="34" charset="0"/>
              <a:buChar char="o"/>
            </a:pPr>
            <a:r>
              <a:rPr lang="en-US" sz="1200">
                <a:ea typeface="+mn-lt"/>
                <a:cs typeface="+mn-lt"/>
              </a:rPr>
              <a:t>To decrease the rate of false positives, improving customer experience and reducing operational overhead.</a:t>
            </a:r>
            <a:endParaRPr lang="en-US" sz="1200"/>
          </a:p>
          <a:p>
            <a:pPr lvl="1">
              <a:buFont typeface="Courier New" panose="020B0604020202020204" pitchFamily="34" charset="0"/>
              <a:buChar char="o"/>
            </a:pPr>
            <a:r>
              <a:rPr lang="en-US" sz="1200">
                <a:ea typeface="+mn-lt"/>
                <a:cs typeface="+mn-lt"/>
              </a:rPr>
              <a:t>To implement a system that provides real-time, adaptive fraud detection capable of learning new patterns.</a:t>
            </a:r>
            <a:endParaRPr lang="en-US" sz="1200"/>
          </a:p>
          <a:p>
            <a:r>
              <a:rPr lang="en-US" sz="1200">
                <a:ea typeface="+mn-lt"/>
                <a:cs typeface="+mn-lt"/>
              </a:rPr>
              <a:t>Frustrations:</a:t>
            </a:r>
            <a:endParaRPr lang="en-US" sz="1200"/>
          </a:p>
          <a:p>
            <a:pPr lvl="1">
              <a:buFont typeface="Courier New" panose="020B0604020202020204" pitchFamily="34" charset="0"/>
              <a:buChar char="o"/>
            </a:pPr>
            <a:r>
              <a:rPr lang="en-US" sz="1200">
                <a:ea typeface="+mn-lt"/>
                <a:cs typeface="+mn-lt"/>
              </a:rPr>
              <a:t>The constant arms race with fraudsters and the difficulty of keeping up with evolving tactics.</a:t>
            </a:r>
            <a:endParaRPr lang="en-US" sz="1200"/>
          </a:p>
          <a:p>
            <a:pPr lvl="1">
              <a:buFont typeface="Courier New" panose="020B0604020202020204" pitchFamily="34" charset="0"/>
              <a:buChar char="o"/>
            </a:pPr>
            <a:r>
              <a:rPr lang="en-US" sz="1200">
                <a:ea typeface="+mn-lt"/>
                <a:cs typeface="+mn-lt"/>
              </a:rPr>
              <a:t>The pressure to maintain a high level of security without inconveniencing legitimate customers.</a:t>
            </a:r>
            <a:endParaRPr lang="en-US" sz="1200"/>
          </a:p>
          <a:p>
            <a:pPr lvl="1">
              <a:buFont typeface="Courier New" panose="020B0604020202020204" pitchFamily="34" charset="0"/>
              <a:buChar char="o"/>
            </a:pPr>
            <a:r>
              <a:rPr lang="en-US" sz="1200">
                <a:ea typeface="+mn-lt"/>
                <a:cs typeface="+mn-lt"/>
              </a:rPr>
              <a:t>The sheer volume of data and the challenge of sifting through it to find genuine fraud.</a:t>
            </a:r>
            <a:endParaRPr lang="en-US" sz="1200"/>
          </a:p>
          <a:p>
            <a:r>
              <a:rPr lang="en-US" sz="1200">
                <a:ea typeface="+mn-lt"/>
                <a:cs typeface="+mn-lt"/>
              </a:rPr>
              <a:t>Needs from the Solution:</a:t>
            </a:r>
            <a:endParaRPr lang="en-US" sz="1200"/>
          </a:p>
          <a:p>
            <a:pPr lvl="1">
              <a:buFont typeface="Courier New" panose="020B0604020202020204" pitchFamily="34" charset="0"/>
              <a:buChar char="o"/>
            </a:pPr>
            <a:r>
              <a:rPr lang="en-US" sz="1200">
                <a:ea typeface="+mn-lt"/>
                <a:cs typeface="+mn-lt"/>
              </a:rPr>
              <a:t>A highly scalable system that can process millions of transactions in real time.</a:t>
            </a:r>
            <a:endParaRPr lang="en-US" sz="1200"/>
          </a:p>
          <a:p>
            <a:pPr lvl="1">
              <a:buFont typeface="Courier New" panose="020B0604020202020204" pitchFamily="34" charset="0"/>
              <a:buChar char="o"/>
            </a:pPr>
            <a:r>
              <a:rPr lang="en-US" sz="1200">
                <a:ea typeface="+mn-lt"/>
                <a:cs typeface="+mn-lt"/>
              </a:rPr>
              <a:t>Advanced machine learning capabilities that can adapt to new fraud patterns and minimize false positives.</a:t>
            </a:r>
            <a:endParaRPr lang="en-US" sz="1200"/>
          </a:p>
          <a:p>
            <a:pPr lvl="1">
              <a:buFont typeface="Courier New" panose="020B0604020202020204" pitchFamily="34" charset="0"/>
              <a:buChar char="o"/>
            </a:pPr>
            <a:r>
              <a:rPr lang="en-US" sz="1200">
                <a:ea typeface="+mn-lt"/>
                <a:cs typeface="+mn-lt"/>
              </a:rPr>
              <a:t>Customizable rules and thresholds that allow his team to fine-tune the system's behavior.</a:t>
            </a:r>
            <a:endParaRPr lang="en-US" sz="1200"/>
          </a:p>
          <a:p>
            <a:endParaRPr lang="en-US" sz="1200"/>
          </a:p>
        </p:txBody>
      </p:sp>
    </p:spTree>
    <p:extLst>
      <p:ext uri="{BB962C8B-B14F-4D97-AF65-F5344CB8AC3E}">
        <p14:creationId xmlns:p14="http://schemas.microsoft.com/office/powerpoint/2010/main" val="387526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EBB0-2833-E1A0-B0DA-8A178A7F62CF}"/>
              </a:ext>
            </a:extLst>
          </p:cNvPr>
          <p:cNvSpPr>
            <a:spLocks noGrp="1"/>
          </p:cNvSpPr>
          <p:nvPr>
            <p:ph type="title"/>
          </p:nvPr>
        </p:nvSpPr>
        <p:spPr/>
        <p:txBody>
          <a:bodyPr/>
          <a:lstStyle/>
          <a:p>
            <a:r>
              <a:rPr lang="en-US"/>
              <a:t>Technologies</a:t>
            </a:r>
          </a:p>
        </p:txBody>
      </p:sp>
      <p:sp>
        <p:nvSpPr>
          <p:cNvPr id="3" name="Content Placeholder 2">
            <a:extLst>
              <a:ext uri="{FF2B5EF4-FFF2-40B4-BE49-F238E27FC236}">
                <a16:creationId xmlns:a16="http://schemas.microsoft.com/office/drawing/2014/main" id="{0CDF87E1-88F6-D421-EA6C-34481842FE5C}"/>
              </a:ext>
            </a:extLst>
          </p:cNvPr>
          <p:cNvSpPr>
            <a:spLocks noGrp="1"/>
          </p:cNvSpPr>
          <p:nvPr>
            <p:ph idx="1"/>
          </p:nvPr>
        </p:nvSpPr>
        <p:spPr/>
        <p:txBody>
          <a:bodyPr vert="horz" lIns="91440" tIns="45720" rIns="91440" bIns="45720" rtlCol="0" anchor="t">
            <a:noAutofit/>
          </a:bodyPr>
          <a:lstStyle/>
          <a:p>
            <a:r>
              <a:rPr lang="en-US" sz="1400"/>
              <a:t>Data Processing and Feature Engineering</a:t>
            </a:r>
          </a:p>
          <a:p>
            <a:pPr lvl="1">
              <a:buFont typeface="Courier New" panose="020B0604020202020204" pitchFamily="34" charset="0"/>
              <a:buChar char="o"/>
            </a:pPr>
            <a:r>
              <a:rPr lang="en-US" sz="1400" b="1">
                <a:ea typeface="+mn-lt"/>
                <a:cs typeface="+mn-lt"/>
              </a:rPr>
              <a:t>Pandas / NumPy</a:t>
            </a:r>
            <a:r>
              <a:rPr lang="en-US" sz="1400">
                <a:ea typeface="+mn-lt"/>
                <a:cs typeface="+mn-lt"/>
              </a:rPr>
              <a:t> – Core tabular and numerical routines.</a:t>
            </a:r>
          </a:p>
          <a:p>
            <a:pPr lvl="1">
              <a:buFont typeface="Courier New" panose="020B0604020202020204" pitchFamily="34" charset="0"/>
              <a:buChar char="o"/>
            </a:pPr>
            <a:r>
              <a:rPr lang="en-US" sz="1400" b="1" err="1">
                <a:ea typeface="+mn-lt"/>
                <a:cs typeface="+mn-lt"/>
              </a:rPr>
              <a:t>Dask</a:t>
            </a:r>
            <a:r>
              <a:rPr lang="en-US" sz="1400">
                <a:ea typeface="+mn-lt"/>
                <a:cs typeface="+mn-lt"/>
              </a:rPr>
              <a:t> – Scales Pandas workflows to larger‐than‐memory datasets with minimal code changes.</a:t>
            </a:r>
            <a:endParaRPr lang="en-US" sz="1400"/>
          </a:p>
          <a:p>
            <a:pPr lvl="1">
              <a:buFont typeface="Courier New" panose="020B0604020202020204" pitchFamily="34" charset="0"/>
              <a:buChar char="o"/>
            </a:pPr>
            <a:r>
              <a:rPr lang="en-US" sz="1400" b="1">
                <a:ea typeface="+mn-lt"/>
                <a:cs typeface="+mn-lt"/>
              </a:rPr>
              <a:t>Imbalanced-learn</a:t>
            </a:r>
            <a:r>
              <a:rPr lang="en-US" sz="1400">
                <a:ea typeface="+mn-lt"/>
                <a:cs typeface="+mn-lt"/>
              </a:rPr>
              <a:t> – SMOTE, ADASYN, and other resampling techniques built atop scikit-learn APIs.</a:t>
            </a:r>
            <a:endParaRPr lang="en-US" sz="1400"/>
          </a:p>
          <a:p>
            <a:r>
              <a:rPr lang="en-US" sz="1400"/>
              <a:t>Model Development and Experimentation</a:t>
            </a:r>
          </a:p>
          <a:p>
            <a:pPr lvl="1">
              <a:buFont typeface="Courier New" panose="020B0604020202020204" pitchFamily="34" charset="0"/>
              <a:buChar char="o"/>
            </a:pPr>
            <a:r>
              <a:rPr lang="en-US" sz="1400" b="1">
                <a:ea typeface="+mn-lt"/>
                <a:cs typeface="+mn-lt"/>
              </a:rPr>
              <a:t>Scikit-learn</a:t>
            </a:r>
            <a:r>
              <a:rPr lang="en-US" sz="1400">
                <a:ea typeface="+mn-lt"/>
                <a:cs typeface="+mn-lt"/>
              </a:rPr>
              <a:t> – Standardized pipeline, preprocessing, and model‐selection tools.</a:t>
            </a:r>
            <a:endParaRPr lang="en-US" sz="1400"/>
          </a:p>
          <a:p>
            <a:pPr lvl="1">
              <a:buFont typeface="Courier New" panose="020B0604020202020204" pitchFamily="34" charset="0"/>
              <a:buChar char="o"/>
            </a:pPr>
            <a:r>
              <a:rPr lang="en-US" sz="1400" b="1" err="1">
                <a:ea typeface="+mn-lt"/>
                <a:cs typeface="+mn-lt"/>
              </a:rPr>
              <a:t>XGBoost</a:t>
            </a:r>
            <a:r>
              <a:rPr lang="en-US" sz="1400" b="1">
                <a:ea typeface="+mn-lt"/>
                <a:cs typeface="+mn-lt"/>
              </a:rPr>
              <a:t> / </a:t>
            </a:r>
            <a:r>
              <a:rPr lang="en-US" sz="1400" b="1" err="1">
                <a:ea typeface="+mn-lt"/>
                <a:cs typeface="+mn-lt"/>
              </a:rPr>
              <a:t>LightGBM</a:t>
            </a:r>
            <a:r>
              <a:rPr lang="en-US" sz="1400" b="1">
                <a:ea typeface="+mn-lt"/>
                <a:cs typeface="+mn-lt"/>
              </a:rPr>
              <a:t> / </a:t>
            </a:r>
            <a:r>
              <a:rPr lang="en-US" sz="1400" b="1" err="1">
                <a:ea typeface="+mn-lt"/>
                <a:cs typeface="+mn-lt"/>
              </a:rPr>
              <a:t>CatBoost</a:t>
            </a:r>
            <a:r>
              <a:rPr lang="en-US" sz="1400">
                <a:ea typeface="+mn-lt"/>
                <a:cs typeface="+mn-lt"/>
              </a:rPr>
              <a:t> – Gradient boosting implementations with GPU support for speed and advanced class‐imbalance handling.</a:t>
            </a:r>
            <a:endParaRPr lang="en-US" sz="1400"/>
          </a:p>
          <a:p>
            <a:pPr lvl="1">
              <a:buFont typeface="Courier New" panose="020B0604020202020204" pitchFamily="34" charset="0"/>
              <a:buChar char="o"/>
            </a:pPr>
            <a:r>
              <a:rPr lang="en-US" sz="1400" b="1" err="1">
                <a:ea typeface="+mn-lt"/>
                <a:cs typeface="+mn-lt"/>
              </a:rPr>
              <a:t>Optuna</a:t>
            </a:r>
            <a:r>
              <a:rPr lang="en-US" sz="1400" b="1">
                <a:ea typeface="+mn-lt"/>
                <a:cs typeface="+mn-lt"/>
              </a:rPr>
              <a:t> / </a:t>
            </a:r>
            <a:r>
              <a:rPr lang="en-US" sz="1400" b="1" err="1">
                <a:ea typeface="+mn-lt"/>
                <a:cs typeface="+mn-lt"/>
              </a:rPr>
              <a:t>Hyperopt</a:t>
            </a:r>
            <a:r>
              <a:rPr lang="en-US" sz="1400">
                <a:ea typeface="+mn-lt"/>
                <a:cs typeface="+mn-lt"/>
              </a:rPr>
              <a:t> – Efficient hyperparameter optimization via Bayesian search or Tree-structured </a:t>
            </a:r>
            <a:r>
              <a:rPr lang="en-US" sz="1400" err="1">
                <a:ea typeface="+mn-lt"/>
                <a:cs typeface="+mn-lt"/>
              </a:rPr>
              <a:t>Parzen</a:t>
            </a:r>
            <a:r>
              <a:rPr lang="en-US" sz="1400">
                <a:ea typeface="+mn-lt"/>
                <a:cs typeface="+mn-lt"/>
              </a:rPr>
              <a:t> Estimator.</a:t>
            </a:r>
          </a:p>
          <a:p>
            <a:pPr lvl="1">
              <a:buFont typeface="Courier New" panose="020B0604020202020204" pitchFamily="34" charset="0"/>
              <a:buChar char="o"/>
            </a:pPr>
            <a:r>
              <a:rPr lang="en-US" sz="1400" b="1">
                <a:ea typeface="+mn-lt"/>
                <a:cs typeface="+mn-lt"/>
              </a:rPr>
              <a:t>MLflow</a:t>
            </a:r>
            <a:r>
              <a:rPr lang="en-US" sz="1400">
                <a:ea typeface="+mn-lt"/>
                <a:cs typeface="+mn-lt"/>
              </a:rPr>
              <a:t> – Track experiments, log parameters/metrics, and register model versions in one place.</a:t>
            </a:r>
            <a:endParaRPr lang="en-US" sz="1400"/>
          </a:p>
          <a:p>
            <a:r>
              <a:rPr lang="en-US" sz="1400"/>
              <a:t>Visualization and End-User Interface</a:t>
            </a:r>
          </a:p>
          <a:p>
            <a:pPr lvl="1">
              <a:buFont typeface="Courier New" panose="020B0604020202020204" pitchFamily="34" charset="0"/>
              <a:buChar char="o"/>
            </a:pPr>
            <a:r>
              <a:rPr lang="en-US" sz="1400" b="1" err="1">
                <a:ea typeface="+mn-lt"/>
                <a:cs typeface="+mn-lt"/>
              </a:rPr>
              <a:t>Plotly</a:t>
            </a:r>
            <a:r>
              <a:rPr lang="en-US" sz="1400" b="1">
                <a:ea typeface="+mn-lt"/>
                <a:cs typeface="+mn-lt"/>
              </a:rPr>
              <a:t> / Dash</a:t>
            </a:r>
            <a:r>
              <a:rPr lang="en-US" sz="1400">
                <a:ea typeface="+mn-lt"/>
                <a:cs typeface="+mn-lt"/>
              </a:rPr>
              <a:t> – Interactive EDA dashboards you can hook up to live model inference.</a:t>
            </a:r>
          </a:p>
          <a:p>
            <a:pPr lvl="1">
              <a:buFont typeface="Courier New" panose="020B0604020202020204" pitchFamily="34" charset="0"/>
              <a:buChar char="o"/>
            </a:pPr>
            <a:r>
              <a:rPr lang="en-US" sz="1400" b="1">
                <a:ea typeface="+mn-lt"/>
                <a:cs typeface="+mn-lt"/>
              </a:rPr>
              <a:t>Streamlit</a:t>
            </a:r>
            <a:r>
              <a:rPr lang="en-US" sz="1400">
                <a:ea typeface="+mn-lt"/>
                <a:cs typeface="+mn-lt"/>
              </a:rPr>
              <a:t> – Superfast prototyping of apps—forms for inputting mock transactions, real‐time results.</a:t>
            </a:r>
            <a:endParaRPr lang="en-US" sz="1400"/>
          </a:p>
          <a:p>
            <a:pPr lvl="1">
              <a:buFont typeface="Courier New" panose="020B0604020202020204" pitchFamily="34" charset="0"/>
              <a:buChar char="o"/>
            </a:pPr>
            <a:r>
              <a:rPr lang="en-US" sz="1400" b="1">
                <a:ea typeface="+mn-lt"/>
                <a:cs typeface="+mn-lt"/>
              </a:rPr>
              <a:t>Tableau / Power BI</a:t>
            </a:r>
            <a:r>
              <a:rPr lang="en-US" sz="1400">
                <a:ea typeface="+mn-lt"/>
                <a:cs typeface="+mn-lt"/>
              </a:rPr>
              <a:t> – Drag-and-drop business dashboards for non-technical stakeholders, integrating CSV or database outputs.</a:t>
            </a:r>
            <a:endParaRPr lang="en-US" sz="1400"/>
          </a:p>
          <a:p>
            <a:pPr lvl="1">
              <a:buFont typeface="Courier New" panose="020B0604020202020204" pitchFamily="34" charset="0"/>
              <a:buChar char="o"/>
            </a:pPr>
            <a:endParaRPr lang="en-US" sz="1400"/>
          </a:p>
          <a:p>
            <a:endParaRPr lang="en-US" sz="1400"/>
          </a:p>
        </p:txBody>
      </p:sp>
    </p:spTree>
    <p:extLst>
      <p:ext uri="{BB962C8B-B14F-4D97-AF65-F5344CB8AC3E}">
        <p14:creationId xmlns:p14="http://schemas.microsoft.com/office/powerpoint/2010/main" val="3903531562"/>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VanillaVTI</vt:lpstr>
      <vt:lpstr>IT Architects Credit Card Fraud Detection</vt:lpstr>
      <vt:lpstr>                             Team Members</vt:lpstr>
      <vt:lpstr>PowerPoint Presentation</vt:lpstr>
      <vt:lpstr>Problem Statement</vt:lpstr>
      <vt:lpstr>Problem Description</vt:lpstr>
      <vt:lpstr>Persona 1:  Sarah Miller</vt:lpstr>
      <vt:lpstr>Persona 2: Alex Chen</vt:lpstr>
      <vt:lpstr>Persona 3: Marcus Johnson</vt:lpstr>
      <vt:lpstr>Technologies</vt:lpstr>
      <vt:lpstr>Technologies Cont.</vt:lpstr>
      <vt:lpstr>Algorithms</vt:lpstr>
      <vt:lpstr>Team Working Agreement</vt:lpstr>
      <vt:lpstr>Project Schedule</vt:lpstr>
      <vt:lpstr>Team Roles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cp:revision>
  <dcterms:created xsi:type="dcterms:W3CDTF">2025-09-18T18:05:38Z</dcterms:created>
  <dcterms:modified xsi:type="dcterms:W3CDTF">2025-09-26T00:41:27Z</dcterms:modified>
</cp:coreProperties>
</file>